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664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003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em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7.emf"/><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9.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image" Target="../media/image40.png"/><Relationship Id="rId9" Type="http://schemas.openxmlformats.org/officeDocument/2006/relationships/image" Target="../media/image45.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emf"/><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0309" y="547255"/>
            <a:ext cx="5271655" cy="3354765"/>
          </a:xfrm>
          <a:prstGeom prst="rect">
            <a:avLst/>
          </a:prstGeom>
          <a:noFill/>
        </p:spPr>
        <p:txBody>
          <a:bodyPr wrap="square" rtlCol="0">
            <a:spAutoFit/>
          </a:bodyPr>
          <a:lstStyle/>
          <a:p>
            <a:r>
              <a:rPr lang="en-US" sz="3200" b="1" dirty="0">
                <a:solidFill>
                  <a:srgbClr val="0000FF"/>
                </a:solidFill>
              </a:rPr>
              <a:t>Chapter </a:t>
            </a:r>
            <a:r>
              <a:rPr lang="en-US" sz="3200" b="1" dirty="0" smtClean="0">
                <a:solidFill>
                  <a:srgbClr val="0000FF"/>
                </a:solidFill>
              </a:rPr>
              <a:t>2</a:t>
            </a:r>
            <a:endParaRPr lang="en-US" sz="3200" b="1" dirty="0">
              <a:solidFill>
                <a:srgbClr val="0000FF"/>
              </a:solidFill>
            </a:endParaRPr>
          </a:p>
          <a:p>
            <a:r>
              <a:rPr lang="en-US" sz="3200" b="1" dirty="0">
                <a:solidFill>
                  <a:srgbClr val="0000FF"/>
                </a:solidFill>
              </a:rPr>
              <a:t>Origin of Solar </a:t>
            </a:r>
            <a:r>
              <a:rPr lang="en-US" sz="3200" b="1" dirty="0" smtClean="0">
                <a:solidFill>
                  <a:srgbClr val="0000FF"/>
                </a:solidFill>
              </a:rPr>
              <a:t>Energy</a:t>
            </a:r>
          </a:p>
          <a:p>
            <a:r>
              <a:rPr lang="ar-IQ" sz="3200" dirty="0"/>
              <a:t>أصل الطاقة الشمسية</a:t>
            </a:r>
            <a:endParaRPr lang="en-US" sz="3200" b="1" dirty="0">
              <a:solidFill>
                <a:srgbClr val="0000FF"/>
              </a:solidFill>
            </a:endParaRPr>
          </a:p>
          <a:p>
            <a:endParaRPr lang="en-US" b="1" dirty="0" smtClean="0">
              <a:solidFill>
                <a:srgbClr val="0000FF"/>
              </a:solidFill>
            </a:endParaRPr>
          </a:p>
          <a:p>
            <a:endParaRPr lang="en-US" b="1" dirty="0">
              <a:solidFill>
                <a:srgbClr val="0000FF"/>
              </a:solidFill>
            </a:endParaRPr>
          </a:p>
          <a:p>
            <a:endParaRPr lang="en-US" b="1" dirty="0" smtClean="0">
              <a:solidFill>
                <a:srgbClr val="0000FF"/>
              </a:solidFill>
            </a:endParaRPr>
          </a:p>
          <a:p>
            <a:r>
              <a:rPr lang="en-US" b="1" dirty="0" smtClean="0">
                <a:solidFill>
                  <a:srgbClr val="0000FF"/>
                </a:solidFill>
              </a:rPr>
              <a:t>Physics </a:t>
            </a:r>
            <a:r>
              <a:rPr lang="en-US" b="1" dirty="0">
                <a:solidFill>
                  <a:srgbClr val="0000FF"/>
                </a:solidFill>
              </a:rPr>
              <a:t>of Solar Energy </a:t>
            </a:r>
          </a:p>
          <a:p>
            <a:r>
              <a:rPr lang="en-US" b="1" dirty="0">
                <a:solidFill>
                  <a:srgbClr val="0000FF"/>
                </a:solidFill>
              </a:rPr>
              <a:t>by C. Julian Chen Copyright © 2011 by John Wiley &amp; Sons, Inc. All rights reserved</a:t>
            </a:r>
          </a:p>
          <a:p>
            <a:endParaRPr lang="en-US" sz="3200" dirty="0"/>
          </a:p>
        </p:txBody>
      </p:sp>
    </p:spTree>
    <p:extLst>
      <p:ext uri="{BB962C8B-B14F-4D97-AF65-F5344CB8AC3E}">
        <p14:creationId xmlns:p14="http://schemas.microsoft.com/office/powerpoint/2010/main" val="1079042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743" y="381000"/>
            <a:ext cx="7927170" cy="738664"/>
          </a:xfrm>
          <a:prstGeom prst="rect">
            <a:avLst/>
          </a:prstGeom>
          <a:noFill/>
        </p:spPr>
        <p:txBody>
          <a:bodyPr wrap="none" rtlCol="0">
            <a:spAutoFit/>
          </a:bodyPr>
          <a:lstStyle/>
          <a:p>
            <a:pPr algn="r"/>
            <a:r>
              <a:rPr lang="ar-IQ" dirty="0"/>
              <a:t>بافتراض أن الشمس تشكلت من اندماج عدد كبير من النيازك في كرة نصف </a:t>
            </a:r>
            <a:r>
              <a:rPr lang="ar-IQ" dirty="0" smtClean="0"/>
              <a:t>قطرها           كما موضح في </a:t>
            </a:r>
            <a:r>
              <a:rPr lang="ar-IQ" dirty="0"/>
              <a:t>الشكل 3.3ب يمكن الحصول </a:t>
            </a:r>
            <a:endParaRPr lang="ar-IQ" dirty="0" smtClean="0"/>
          </a:p>
          <a:p>
            <a:pPr algn="r"/>
            <a:r>
              <a:rPr lang="ar-IQ" dirty="0" smtClean="0"/>
              <a:t>على </a:t>
            </a:r>
            <a:r>
              <a:rPr lang="ar-IQ" dirty="0"/>
              <a:t>الطاقة الحركية عن طريق الجاذبية. تعتمد قيمة اكتساب الطاقة على توزيع الكتلة. بالقياس إلى المعادلة 3.10، يمكننا إجراء تقدير </a:t>
            </a:r>
            <a:r>
              <a:rPr lang="ar-IQ" dirty="0" smtClean="0"/>
              <a:t>جيد</a:t>
            </a:r>
          </a:p>
          <a:p>
            <a:pPr algn="r"/>
            <a:r>
              <a:rPr lang="ar-IQ" dirty="0" smtClean="0"/>
              <a:t> </a:t>
            </a:r>
            <a:r>
              <a:rPr lang="ar-IQ" dirty="0"/>
              <a:t>لترتيب حجم اكتساب الطاقة،</a:t>
            </a:r>
            <a:endParaRPr lang="en-US" dirty="0"/>
          </a:p>
        </p:txBody>
      </p:sp>
      <p:pic>
        <p:nvPicPr>
          <p:cNvPr id="3" name="Picture 2"/>
          <p:cNvPicPr>
            <a:picLocks noChangeAspect="1"/>
          </p:cNvPicPr>
          <p:nvPr/>
        </p:nvPicPr>
        <p:blipFill>
          <a:blip r:embed="rId2"/>
          <a:stretch>
            <a:fillRect/>
          </a:stretch>
        </p:blipFill>
        <p:spPr>
          <a:xfrm>
            <a:off x="3587893" y="406300"/>
            <a:ext cx="333375" cy="257175"/>
          </a:xfrm>
          <a:prstGeom prst="rect">
            <a:avLst/>
          </a:prstGeom>
        </p:spPr>
      </p:pic>
      <p:pic>
        <p:nvPicPr>
          <p:cNvPr id="4" name="Picture 3"/>
          <p:cNvPicPr>
            <a:picLocks noChangeAspect="1"/>
          </p:cNvPicPr>
          <p:nvPr/>
        </p:nvPicPr>
        <p:blipFill>
          <a:blip r:embed="rId3"/>
          <a:stretch>
            <a:fillRect/>
          </a:stretch>
        </p:blipFill>
        <p:spPr>
          <a:xfrm>
            <a:off x="2718778" y="1293834"/>
            <a:ext cx="4115100" cy="685467"/>
          </a:xfrm>
          <a:prstGeom prst="rect">
            <a:avLst/>
          </a:prstGeom>
        </p:spPr>
      </p:pic>
      <p:sp>
        <p:nvSpPr>
          <p:cNvPr id="5" name="TextBox 4"/>
          <p:cNvSpPr txBox="1"/>
          <p:nvPr/>
        </p:nvSpPr>
        <p:spPr>
          <a:xfrm>
            <a:off x="1091912" y="1999582"/>
            <a:ext cx="7621061" cy="738664"/>
          </a:xfrm>
          <a:prstGeom prst="rect">
            <a:avLst/>
          </a:prstGeom>
          <a:noFill/>
        </p:spPr>
        <p:txBody>
          <a:bodyPr wrap="none" rtlCol="0">
            <a:spAutoFit/>
          </a:bodyPr>
          <a:lstStyle/>
          <a:p>
            <a:r>
              <a:rPr lang="ar-IQ" dirty="0"/>
              <a:t>من الواضح أن هذا تقدير مبالغ فيه. على سبيل المثال، عند حساب اكتساب الطاقة بتوزيع كتلة منتظم، يظهر عامل عددي قدره ٠٫٦</a:t>
            </a:r>
            <a:r>
              <a:rPr lang="ar-IQ" dirty="0" smtClean="0"/>
              <a:t>.</a:t>
            </a:r>
          </a:p>
          <a:p>
            <a:pPr algn="r"/>
            <a:r>
              <a:rPr lang="ar-IQ" dirty="0"/>
              <a:t>ومع ذلك، فإن المعادلة 3.11 تعطي حدًا أعلى</a:t>
            </a:r>
            <a:r>
              <a:rPr lang="ar-IQ" dirty="0" smtClean="0"/>
              <a:t>. </a:t>
            </a:r>
          </a:p>
          <a:p>
            <a:pPr algn="r"/>
            <a:r>
              <a:rPr lang="ar-IQ" dirty="0"/>
              <a:t>بناءً على فرضية كلفن-هيلمهولتز، يمكن تقدير عمر الشمس بقسمة تلك الطاقة المكتسبة على معدل فقدان الطاقة، أو سطوع </a:t>
            </a:r>
            <a:r>
              <a:rPr lang="ar-IQ" dirty="0" smtClean="0"/>
              <a:t>الشمس </a:t>
            </a:r>
            <a:endParaRPr lang="en-US" dirty="0"/>
          </a:p>
        </p:txBody>
      </p:sp>
      <p:pic>
        <p:nvPicPr>
          <p:cNvPr id="7" name="Picture 6"/>
          <p:cNvPicPr>
            <a:picLocks noChangeAspect="1"/>
          </p:cNvPicPr>
          <p:nvPr/>
        </p:nvPicPr>
        <p:blipFill>
          <a:blip r:embed="rId4"/>
          <a:stretch>
            <a:fillRect/>
          </a:stretch>
        </p:blipFill>
        <p:spPr>
          <a:xfrm>
            <a:off x="1085825" y="2409825"/>
            <a:ext cx="342900" cy="323850"/>
          </a:xfrm>
          <a:prstGeom prst="rect">
            <a:avLst/>
          </a:prstGeom>
        </p:spPr>
      </p:pic>
      <p:pic>
        <p:nvPicPr>
          <p:cNvPr id="8" name="Picture 7"/>
          <p:cNvPicPr>
            <a:picLocks noChangeAspect="1"/>
          </p:cNvPicPr>
          <p:nvPr/>
        </p:nvPicPr>
        <p:blipFill>
          <a:blip r:embed="rId5"/>
          <a:stretch>
            <a:fillRect/>
          </a:stretch>
        </p:blipFill>
        <p:spPr>
          <a:xfrm>
            <a:off x="1656112" y="2758527"/>
            <a:ext cx="5688901" cy="691933"/>
          </a:xfrm>
          <a:prstGeom prst="rect">
            <a:avLst/>
          </a:prstGeom>
        </p:spPr>
      </p:pic>
    </p:spTree>
    <p:extLst>
      <p:ext uri="{BB962C8B-B14F-4D97-AF65-F5344CB8AC3E}">
        <p14:creationId xmlns:p14="http://schemas.microsoft.com/office/powerpoint/2010/main" val="182556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36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27" y="727364"/>
            <a:ext cx="8010526" cy="3970318"/>
          </a:xfrm>
          <a:prstGeom prst="rect">
            <a:avLst/>
          </a:prstGeom>
          <a:noFill/>
        </p:spPr>
        <p:txBody>
          <a:bodyPr wrap="none" rtlCol="0">
            <a:spAutoFit/>
          </a:bodyPr>
          <a:lstStyle/>
          <a:p>
            <a:pPr algn="ctr"/>
            <a:r>
              <a:rPr lang="en-US" sz="2800" b="1" dirty="0" smtClean="0">
                <a:solidFill>
                  <a:srgbClr val="FF0000"/>
                </a:solidFill>
              </a:rPr>
              <a:t>Chapter 4</a:t>
            </a:r>
          </a:p>
          <a:p>
            <a:pPr algn="ctr"/>
            <a:r>
              <a:rPr lang="en-US" sz="2800" b="1" dirty="0" smtClean="0">
                <a:solidFill>
                  <a:srgbClr val="FF0000"/>
                </a:solidFill>
              </a:rPr>
              <a:t>Thermoelectricity</a:t>
            </a:r>
          </a:p>
          <a:p>
            <a:pPr algn="ctr"/>
            <a:r>
              <a:rPr lang="ar-IQ" sz="2800" b="1" dirty="0">
                <a:solidFill>
                  <a:srgbClr val="FF0000"/>
                </a:solidFill>
              </a:rPr>
              <a:t>الكهرباء </a:t>
            </a:r>
            <a:r>
              <a:rPr lang="ar-IQ" sz="2800" b="1" dirty="0" smtClean="0">
                <a:solidFill>
                  <a:srgbClr val="FF0000"/>
                </a:solidFill>
              </a:rPr>
              <a:t>الحرارية</a:t>
            </a:r>
            <a:endParaRPr lang="en-US" sz="2800" b="1" dirty="0" smtClean="0">
              <a:solidFill>
                <a:srgbClr val="FF0000"/>
              </a:solidFill>
            </a:endParaRPr>
          </a:p>
          <a:p>
            <a:pPr algn="ctr"/>
            <a:endParaRPr lang="en-US" sz="2800" b="1" dirty="0">
              <a:solidFill>
                <a:srgbClr val="FF0000"/>
              </a:solidFill>
            </a:endParaRPr>
          </a:p>
          <a:p>
            <a:pPr algn="ctr"/>
            <a:endParaRPr lang="en-GB" sz="2800" b="1" dirty="0">
              <a:solidFill>
                <a:srgbClr val="FF0000"/>
              </a:solidFill>
            </a:endParaRPr>
          </a:p>
          <a:p>
            <a:pPr algn="ctr"/>
            <a:r>
              <a:rPr lang="en-GB" sz="2800" b="1" dirty="0">
                <a:solidFill>
                  <a:srgbClr val="FF0000"/>
                </a:solidFill>
              </a:rPr>
              <a:t>Physics of Solar Energy </a:t>
            </a:r>
          </a:p>
          <a:p>
            <a:pPr algn="ctr"/>
            <a:r>
              <a:rPr lang="en-GB" sz="2800" b="1" dirty="0">
                <a:solidFill>
                  <a:srgbClr val="FF0000"/>
                </a:solidFill>
              </a:rPr>
              <a:t>by C. Julian Chen Copyright © 2011 </a:t>
            </a:r>
            <a:endParaRPr lang="en-GB" sz="2800" b="1" dirty="0" smtClean="0">
              <a:solidFill>
                <a:srgbClr val="FF0000"/>
              </a:solidFill>
            </a:endParaRPr>
          </a:p>
          <a:p>
            <a:pPr algn="ctr"/>
            <a:r>
              <a:rPr lang="en-GB" sz="2800" b="1" dirty="0" smtClean="0">
                <a:solidFill>
                  <a:srgbClr val="FF0000"/>
                </a:solidFill>
              </a:rPr>
              <a:t>by </a:t>
            </a:r>
            <a:r>
              <a:rPr lang="en-GB" sz="2800" b="1" dirty="0">
                <a:solidFill>
                  <a:srgbClr val="FF0000"/>
                </a:solidFill>
              </a:rPr>
              <a:t>John Wiley &amp; Sons, Inc. All rights reserved</a:t>
            </a:r>
          </a:p>
          <a:p>
            <a:pPr algn="ctr"/>
            <a:endParaRPr lang="en-US" sz="2800" b="1" dirty="0">
              <a:solidFill>
                <a:srgbClr val="FF0000"/>
              </a:solidFill>
            </a:endParaRPr>
          </a:p>
        </p:txBody>
      </p:sp>
    </p:spTree>
    <p:extLst>
      <p:ext uri="{BB962C8B-B14F-4D97-AF65-F5344CB8AC3E}">
        <p14:creationId xmlns:p14="http://schemas.microsoft.com/office/powerpoint/2010/main" val="887278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5" y="602673"/>
            <a:ext cx="8291945" cy="3539430"/>
          </a:xfrm>
          <a:prstGeom prst="rect">
            <a:avLst/>
          </a:prstGeom>
          <a:noFill/>
        </p:spPr>
        <p:txBody>
          <a:bodyPr wrap="square" rtlCol="0">
            <a:spAutoFit/>
          </a:bodyPr>
          <a:lstStyle/>
          <a:p>
            <a:pPr algn="r"/>
            <a:r>
              <a:rPr lang="ar-IQ" dirty="0"/>
              <a:t>في هذا الفصل والفصلين التاليين، سنتناول المحركات التي تحول الحرارة مباشرة إلى كهرباء: المحولات الحرارية الكهربائية، والمحولات الحرارية الأيونية، ومحولات الضوضاء الراديوية</a:t>
            </a:r>
            <a:r>
              <a:rPr lang="ar-IQ" dirty="0" smtClean="0"/>
              <a:t>.</a:t>
            </a:r>
            <a:endParaRPr lang="en-US" dirty="0" smtClean="0"/>
          </a:p>
          <a:p>
            <a:pPr algn="r"/>
            <a:r>
              <a:rPr lang="ar-IQ" dirty="0"/>
              <a:t>في الفصل الخاص بالخلايا الكهروضوئية، سنناقش المحول الحراري الكهروضوئي الذي يحول الحرارة إلى طاقة إشعاعية ثم إلى كهرباء</a:t>
            </a:r>
            <a:r>
              <a:rPr lang="ar-IQ" dirty="0" smtClean="0"/>
              <a:t>.</a:t>
            </a:r>
            <a:endParaRPr lang="en-US" dirty="0" smtClean="0"/>
          </a:p>
          <a:p>
            <a:pPr algn="r"/>
            <a:r>
              <a:rPr lang="ar-IQ" dirty="0"/>
              <a:t>لن يتم هنا تناول المحركات الأخرى مثل المحرك المغناطيسي الهيدروديناميكي الذي يحول الحرارة إلى طاقة حركية للبلازما ثم إلى كهرباء</a:t>
            </a:r>
            <a:r>
              <a:rPr lang="ar-IQ" dirty="0" smtClean="0"/>
              <a:t>.</a:t>
            </a:r>
            <a:endParaRPr lang="en-US" dirty="0" smtClean="0"/>
          </a:p>
          <a:p>
            <a:pPr algn="r"/>
            <a:endParaRPr lang="en-US" dirty="0"/>
          </a:p>
          <a:p>
            <a:pPr algn="r"/>
            <a:endParaRPr lang="en-US" dirty="0" smtClean="0"/>
          </a:p>
          <a:p>
            <a:r>
              <a:rPr lang="en-US" dirty="0"/>
              <a:t>Experimental </a:t>
            </a:r>
            <a:r>
              <a:rPr lang="en-US" dirty="0" smtClean="0"/>
              <a:t>Observations                          </a:t>
            </a:r>
            <a:r>
              <a:rPr lang="ar-IQ" dirty="0"/>
              <a:t>الملاحظات </a:t>
            </a:r>
            <a:r>
              <a:rPr lang="ar-IQ" dirty="0" smtClean="0"/>
              <a:t>التجريبية</a:t>
            </a:r>
            <a:endParaRPr lang="en-US" dirty="0" smtClean="0"/>
          </a:p>
          <a:p>
            <a:endParaRPr lang="en-US" dirty="0"/>
          </a:p>
          <a:p>
            <a:pPr algn="r"/>
            <a:r>
              <a:rPr lang="ar-IQ" dirty="0"/>
              <a:t>خذ بعين الاعتبار قضيبًا موصلًا للحرارة تكون أطرافه عند درجات حرارة </a:t>
            </a:r>
            <a:r>
              <a:rPr lang="ar-IQ" dirty="0" smtClean="0"/>
              <a:t>مختلفة،</a:t>
            </a:r>
            <a:endParaRPr lang="en-US" dirty="0" smtClean="0"/>
          </a:p>
          <a:p>
            <a:pPr algn="r"/>
            <a:r>
              <a:rPr lang="ar-IQ" dirty="0"/>
              <a:t>من الواضح أن هناك كمية معينة من الطاقة </a:t>
            </a:r>
            <a:r>
              <a:rPr lang="ar-IQ" dirty="0" smtClean="0"/>
              <a:t>الحرارية               سيدخل </a:t>
            </a:r>
            <a:r>
              <a:rPr lang="ar-IQ" dirty="0"/>
              <a:t>من خلال وجه واحد </a:t>
            </a:r>
            <a:r>
              <a:rPr lang="ar-IQ" dirty="0" smtClean="0"/>
              <a:t>وأن </a:t>
            </a:r>
            <a:r>
              <a:rPr lang="ar-IQ" dirty="0"/>
              <a:t>هناك كمية معينة من الطاقة الحرارية </a:t>
            </a:r>
            <a:r>
              <a:rPr lang="ar-IQ" dirty="0" smtClean="0"/>
              <a:t>وبمقدار </a:t>
            </a:r>
            <a:endParaRPr lang="en-US" dirty="0" smtClean="0"/>
          </a:p>
          <a:p>
            <a:pPr algn="r"/>
            <a:r>
              <a:rPr lang="ar-IQ" dirty="0" smtClean="0"/>
              <a:t>               سوف </a:t>
            </a:r>
            <a:r>
              <a:rPr lang="ar-IQ" dirty="0"/>
              <a:t>يغادر من الوجه المقابل</a:t>
            </a:r>
            <a:r>
              <a:rPr lang="ar-IQ" dirty="0" smtClean="0"/>
              <a:t>.</a:t>
            </a:r>
          </a:p>
          <a:p>
            <a:pPr algn="r"/>
            <a:endParaRPr lang="ar-IQ" dirty="0"/>
          </a:p>
          <a:p>
            <a:pPr algn="r"/>
            <a:r>
              <a:rPr lang="ar-IQ" dirty="0"/>
              <a:t>إذا كانت الجوانب المتبقية من </a:t>
            </a:r>
            <a:r>
              <a:rPr lang="ar-IQ" dirty="0" smtClean="0"/>
              <a:t>القضيب </a:t>
            </a:r>
            <a:r>
              <a:rPr lang="ar-IQ" dirty="0"/>
              <a:t>معزولة تمامًا بحيث لا يمكن للحرارة أن تخرج من خلالها، </a:t>
            </a:r>
            <a:r>
              <a:rPr lang="ar-IQ" dirty="0" smtClean="0"/>
              <a:t>إذن</a:t>
            </a:r>
            <a:endParaRPr lang="en-US" dirty="0" smtClean="0"/>
          </a:p>
          <a:p>
            <a:pPr algn="r"/>
            <a:endParaRPr lang="en-US" dirty="0"/>
          </a:p>
          <a:p>
            <a:pPr algn="r"/>
            <a:endParaRPr lang="en-US" dirty="0" smtClean="0"/>
          </a:p>
          <a:p>
            <a:pPr algn="r"/>
            <a:r>
              <a:rPr lang="en-US" dirty="0" smtClean="0"/>
              <a:t>  </a:t>
            </a:r>
            <a:endParaRPr lang="en-US" dirty="0"/>
          </a:p>
        </p:txBody>
      </p:sp>
      <p:sp>
        <p:nvSpPr>
          <p:cNvPr id="3" name="TextBox 2"/>
          <p:cNvSpPr txBox="1"/>
          <p:nvPr/>
        </p:nvSpPr>
        <p:spPr>
          <a:xfrm>
            <a:off x="3325092" y="2272145"/>
            <a:ext cx="380232" cy="307777"/>
          </a:xfrm>
          <a:prstGeom prst="rect">
            <a:avLst/>
          </a:prstGeom>
          <a:noFill/>
        </p:spPr>
        <p:txBody>
          <a:bodyPr wrap="none" rtlCol="0">
            <a:spAutoFit/>
          </a:bodyPr>
          <a:lstStyle/>
          <a:p>
            <a:r>
              <a:rPr lang="en-US" dirty="0" smtClean="0"/>
              <a:t>T</a:t>
            </a:r>
            <a:r>
              <a:rPr lang="en-US" baseline="-25000" dirty="0" smtClean="0"/>
              <a:t>H</a:t>
            </a:r>
            <a:endParaRPr lang="en-US" dirty="0"/>
          </a:p>
        </p:txBody>
      </p:sp>
      <p:sp>
        <p:nvSpPr>
          <p:cNvPr id="4" name="TextBox 3"/>
          <p:cNvSpPr txBox="1"/>
          <p:nvPr/>
        </p:nvSpPr>
        <p:spPr>
          <a:xfrm>
            <a:off x="2639291" y="2272145"/>
            <a:ext cx="380232" cy="307777"/>
          </a:xfrm>
          <a:prstGeom prst="rect">
            <a:avLst/>
          </a:prstGeom>
          <a:noFill/>
        </p:spPr>
        <p:txBody>
          <a:bodyPr wrap="none" rtlCol="0">
            <a:spAutoFit/>
          </a:bodyPr>
          <a:lstStyle/>
          <a:p>
            <a:r>
              <a:rPr lang="en-US" dirty="0" smtClean="0"/>
              <a:t>T</a:t>
            </a:r>
            <a:r>
              <a:rPr lang="en-US" baseline="-25000" dirty="0"/>
              <a:t>C</a:t>
            </a:r>
            <a:endParaRPr lang="en-US" dirty="0"/>
          </a:p>
        </p:txBody>
      </p:sp>
      <p:sp>
        <p:nvSpPr>
          <p:cNvPr id="5" name="TextBox 4"/>
          <p:cNvSpPr txBox="1"/>
          <p:nvPr/>
        </p:nvSpPr>
        <p:spPr>
          <a:xfrm>
            <a:off x="4849091" y="2507673"/>
            <a:ext cx="465192" cy="307777"/>
          </a:xfrm>
          <a:prstGeom prst="rect">
            <a:avLst/>
          </a:prstGeom>
          <a:noFill/>
        </p:spPr>
        <p:txBody>
          <a:bodyPr wrap="none" rtlCol="0">
            <a:spAutoFit/>
          </a:bodyPr>
          <a:lstStyle/>
          <a:p>
            <a:r>
              <a:rPr lang="en-US" dirty="0" smtClean="0"/>
              <a:t>P</a:t>
            </a:r>
            <a:r>
              <a:rPr lang="en-US" baseline="-25000" dirty="0" smtClean="0"/>
              <a:t>HF</a:t>
            </a:r>
            <a:endParaRPr lang="en-US" dirty="0"/>
          </a:p>
        </p:txBody>
      </p:sp>
      <p:sp>
        <p:nvSpPr>
          <p:cNvPr id="6" name="TextBox 5"/>
          <p:cNvSpPr txBox="1"/>
          <p:nvPr/>
        </p:nvSpPr>
        <p:spPr>
          <a:xfrm>
            <a:off x="7792413" y="2729400"/>
            <a:ext cx="478016" cy="307777"/>
          </a:xfrm>
          <a:prstGeom prst="rect">
            <a:avLst/>
          </a:prstGeom>
          <a:noFill/>
        </p:spPr>
        <p:txBody>
          <a:bodyPr wrap="none" rtlCol="0">
            <a:spAutoFit/>
          </a:bodyPr>
          <a:lstStyle/>
          <a:p>
            <a:r>
              <a:rPr lang="en-US" dirty="0" smtClean="0"/>
              <a:t>P</a:t>
            </a:r>
            <a:r>
              <a:rPr lang="en-US" baseline="-25000" dirty="0" smtClean="0"/>
              <a:t>HC</a:t>
            </a:r>
            <a:endParaRPr lang="en-US" dirty="0"/>
          </a:p>
        </p:txBody>
      </p:sp>
      <p:pic>
        <p:nvPicPr>
          <p:cNvPr id="7" name="Picture 6"/>
          <p:cNvPicPr>
            <a:picLocks noChangeAspect="1"/>
          </p:cNvPicPr>
          <p:nvPr/>
        </p:nvPicPr>
        <p:blipFill>
          <a:blip r:embed="rId3"/>
          <a:stretch>
            <a:fillRect/>
          </a:stretch>
        </p:blipFill>
        <p:spPr>
          <a:xfrm>
            <a:off x="1703825" y="3620544"/>
            <a:ext cx="6381750" cy="685800"/>
          </a:xfrm>
          <a:prstGeom prst="rect">
            <a:avLst/>
          </a:prstGeom>
        </p:spPr>
      </p:pic>
      <p:sp>
        <p:nvSpPr>
          <p:cNvPr id="8" name="TextBox 7"/>
          <p:cNvSpPr txBox="1"/>
          <p:nvPr/>
        </p:nvSpPr>
        <p:spPr>
          <a:xfrm>
            <a:off x="3019523" y="4468091"/>
            <a:ext cx="1427786" cy="523220"/>
          </a:xfrm>
          <a:prstGeom prst="rect">
            <a:avLst/>
          </a:prstGeom>
          <a:noFill/>
        </p:spPr>
        <p:txBody>
          <a:bodyPr wrap="square" rtlCol="0">
            <a:spAutoFit/>
          </a:bodyPr>
          <a:lstStyle/>
          <a:p>
            <a:pPr algn="r"/>
            <a:r>
              <a:rPr lang="ar-IQ" dirty="0"/>
              <a:t>التوصيل الحراري </a:t>
            </a:r>
            <a:r>
              <a:rPr lang="ar-IQ" dirty="0" smtClean="0"/>
              <a:t>للقضيب</a:t>
            </a:r>
            <a:endParaRPr lang="en-US" dirty="0"/>
          </a:p>
        </p:txBody>
      </p:sp>
      <p:sp>
        <p:nvSpPr>
          <p:cNvPr id="9" name="Down Arrow 8"/>
          <p:cNvSpPr/>
          <p:nvPr/>
        </p:nvSpPr>
        <p:spPr>
          <a:xfrm>
            <a:off x="3653727" y="4066309"/>
            <a:ext cx="12545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3289" y="4273429"/>
            <a:ext cx="3041072" cy="738664"/>
          </a:xfrm>
          <a:prstGeom prst="rect">
            <a:avLst/>
          </a:prstGeom>
          <a:noFill/>
        </p:spPr>
        <p:txBody>
          <a:bodyPr wrap="square" rtlCol="0">
            <a:spAutoFit/>
          </a:bodyPr>
          <a:lstStyle/>
          <a:p>
            <a:pPr algn="r"/>
            <a:r>
              <a:rPr lang="ar-IQ"/>
              <a:t>يُستخدم لأن التوصيل الحراري يُشار إليه أحيانًا باسم تأثير فورييه تكريمًا لمساهمات جان بابتيست جوزيف فورييه البارزة في دراسة انتشار الحرارة.</a:t>
            </a:r>
            <a:endParaRPr lang="en-US" dirty="0"/>
          </a:p>
        </p:txBody>
      </p:sp>
      <p:sp>
        <p:nvSpPr>
          <p:cNvPr id="11" name="Down Arrow 10"/>
          <p:cNvSpPr/>
          <p:nvPr/>
        </p:nvSpPr>
        <p:spPr>
          <a:xfrm rot="12339258">
            <a:off x="2130047" y="4074042"/>
            <a:ext cx="58256" cy="252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2339258">
            <a:off x="3064639" y="4075279"/>
            <a:ext cx="67712" cy="223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62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0370" y="76200"/>
            <a:ext cx="7475551" cy="3052267"/>
          </a:xfrm>
          <a:prstGeom prst="rect">
            <a:avLst/>
          </a:prstGeom>
        </p:spPr>
      </p:pic>
      <p:sp>
        <p:nvSpPr>
          <p:cNvPr id="3" name="TextBox 2"/>
          <p:cNvSpPr txBox="1"/>
          <p:nvPr/>
        </p:nvSpPr>
        <p:spPr>
          <a:xfrm>
            <a:off x="431798" y="3086881"/>
            <a:ext cx="8581260" cy="1384995"/>
          </a:xfrm>
          <a:prstGeom prst="rect">
            <a:avLst/>
          </a:prstGeom>
          <a:noFill/>
        </p:spPr>
        <p:txBody>
          <a:bodyPr wrap="none" rtlCol="0">
            <a:spAutoFit/>
          </a:bodyPr>
          <a:lstStyle/>
          <a:p>
            <a:r>
              <a:rPr lang="ar-IQ" dirty="0"/>
              <a:t>من ناحية أخرى، إذا كان الشريط عند درجة حرارة موحدة ولكن تم تسخينه (بواسطة تيار) إلى درجة حرارة أعلى من درجة حرارة الجسمين </a:t>
            </a:r>
            <a:endParaRPr lang="en-US" dirty="0" smtClean="0"/>
          </a:p>
          <a:p>
            <a:pPr algn="r"/>
            <a:r>
              <a:rPr lang="ar-IQ" dirty="0" smtClean="0"/>
              <a:t>الملامسين </a:t>
            </a:r>
            <a:r>
              <a:rPr lang="ar-IQ" dirty="0"/>
              <a:t>للوجهين النهائيين، فيجب أن تتدفق الحرارة </a:t>
            </a:r>
            <a:r>
              <a:rPr lang="ar-IQ" dirty="0" smtClean="0"/>
              <a:t>للخارج</a:t>
            </a:r>
            <a:endParaRPr lang="en-US" dirty="0" smtClean="0"/>
          </a:p>
          <a:p>
            <a:pPr algn="r"/>
            <a:r>
              <a:rPr lang="ar-IQ" dirty="0" smtClean="0"/>
              <a:t>الطاقة الحرارية المولدة بواسطة التيار هي ، </a:t>
            </a:r>
            <a:endParaRPr lang="en-US" dirty="0" smtClean="0"/>
          </a:p>
          <a:p>
            <a:pPr algn="r"/>
            <a:r>
              <a:rPr lang="en-US" dirty="0" smtClean="0"/>
              <a:t>I</a:t>
            </a:r>
            <a:r>
              <a:rPr lang="en-US" baseline="30000" dirty="0" smtClean="0"/>
              <a:t>2</a:t>
            </a:r>
            <a:r>
              <a:rPr lang="en-US" dirty="0" smtClean="0"/>
              <a:t>R</a:t>
            </a:r>
          </a:p>
          <a:p>
            <a:pPr algn="r"/>
            <a:r>
              <a:rPr lang="en-US" dirty="0" smtClean="0"/>
              <a:t> </a:t>
            </a:r>
            <a:r>
              <a:rPr lang="ar-IQ" dirty="0" smtClean="0"/>
              <a:t>  هي مقاومةالقضيب</a:t>
            </a:r>
            <a:r>
              <a:rPr lang="en-US" dirty="0" smtClean="0"/>
              <a:t>R</a:t>
            </a:r>
            <a:endParaRPr lang="ar-IQ" dirty="0" smtClean="0"/>
          </a:p>
          <a:p>
            <a:pPr algn="r"/>
            <a:r>
              <a:rPr lang="ar-IQ" dirty="0"/>
              <a:t>نصف هذه الحرارة المتولدة سوف يتدفق من أحد الطرفين، والنصف الآخر من الطرف الآخر.</a:t>
            </a:r>
            <a:endParaRPr lang="en-US" dirty="0"/>
          </a:p>
        </p:txBody>
      </p:sp>
      <p:sp>
        <p:nvSpPr>
          <p:cNvPr id="6" name="TextBox 5"/>
          <p:cNvSpPr txBox="1"/>
          <p:nvPr/>
        </p:nvSpPr>
        <p:spPr>
          <a:xfrm>
            <a:off x="256309" y="318655"/>
            <a:ext cx="1704109" cy="738664"/>
          </a:xfrm>
          <a:prstGeom prst="rect">
            <a:avLst/>
          </a:prstGeom>
          <a:noFill/>
        </p:spPr>
        <p:txBody>
          <a:bodyPr wrap="square" rtlCol="0">
            <a:spAutoFit/>
          </a:bodyPr>
          <a:lstStyle/>
          <a:p>
            <a:pPr algn="r"/>
            <a:r>
              <a:rPr lang="ar-IQ" dirty="0"/>
              <a:t>لاحظ أن اتجاهات الأسهم للحرارة تختلف في </a:t>
            </a:r>
            <a:r>
              <a:rPr lang="ar-IQ" dirty="0" smtClean="0"/>
              <a:t>الشكلين ادناه</a:t>
            </a:r>
            <a:endParaRPr lang="en-US" dirty="0"/>
          </a:p>
        </p:txBody>
      </p:sp>
      <p:sp>
        <p:nvSpPr>
          <p:cNvPr id="7" name="Down Arrow 6"/>
          <p:cNvSpPr/>
          <p:nvPr/>
        </p:nvSpPr>
        <p:spPr>
          <a:xfrm rot="19591263">
            <a:off x="1032164" y="1191491"/>
            <a:ext cx="263236" cy="512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8" name="Picture 7"/>
          <p:cNvPicPr>
            <a:picLocks noChangeAspect="1"/>
          </p:cNvPicPr>
          <p:nvPr/>
        </p:nvPicPr>
        <p:blipFill>
          <a:blip r:embed="rId4"/>
          <a:stretch>
            <a:fillRect/>
          </a:stretch>
        </p:blipFill>
        <p:spPr>
          <a:xfrm>
            <a:off x="4707509" y="941788"/>
            <a:ext cx="420660" cy="506012"/>
          </a:xfrm>
          <a:prstGeom prst="rect">
            <a:avLst/>
          </a:prstGeom>
        </p:spPr>
      </p:pic>
    </p:spTree>
    <p:extLst>
      <p:ext uri="{BB962C8B-B14F-4D97-AF65-F5344CB8AC3E}">
        <p14:creationId xmlns:p14="http://schemas.microsoft.com/office/powerpoint/2010/main" val="292150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2620" y="444782"/>
            <a:ext cx="4712616" cy="402371"/>
          </a:xfrm>
          <a:prstGeom prst="rect">
            <a:avLst/>
          </a:prstGeom>
        </p:spPr>
      </p:pic>
      <p:pic>
        <p:nvPicPr>
          <p:cNvPr id="3" name="Picture 2"/>
          <p:cNvPicPr>
            <a:picLocks noChangeAspect="1"/>
          </p:cNvPicPr>
          <p:nvPr/>
        </p:nvPicPr>
        <p:blipFill>
          <a:blip r:embed="rId3"/>
          <a:stretch>
            <a:fillRect/>
          </a:stretch>
        </p:blipFill>
        <p:spPr>
          <a:xfrm>
            <a:off x="2222620" y="1061016"/>
            <a:ext cx="2042337" cy="804742"/>
          </a:xfrm>
          <a:prstGeom prst="rect">
            <a:avLst/>
          </a:prstGeom>
        </p:spPr>
      </p:pic>
      <p:sp>
        <p:nvSpPr>
          <p:cNvPr id="4" name="Down Arrow 3"/>
          <p:cNvSpPr/>
          <p:nvPr/>
        </p:nvSpPr>
        <p:spPr>
          <a:xfrm rot="11297349" flipH="1">
            <a:off x="3297152" y="842618"/>
            <a:ext cx="46843" cy="221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2638688" y="840398"/>
            <a:ext cx="115834" cy="262151"/>
          </a:xfrm>
          <a:prstGeom prst="rect">
            <a:avLst/>
          </a:prstGeom>
        </p:spPr>
      </p:pic>
      <p:sp>
        <p:nvSpPr>
          <p:cNvPr id="6" name="TextBox 5"/>
          <p:cNvSpPr txBox="1"/>
          <p:nvPr/>
        </p:nvSpPr>
        <p:spPr>
          <a:xfrm>
            <a:off x="1379626" y="2124326"/>
            <a:ext cx="6788727" cy="307777"/>
          </a:xfrm>
          <a:prstGeom prst="rect">
            <a:avLst/>
          </a:prstGeom>
          <a:noFill/>
        </p:spPr>
        <p:txBody>
          <a:bodyPr wrap="square" rtlCol="0">
            <a:spAutoFit/>
          </a:bodyPr>
          <a:lstStyle/>
          <a:p>
            <a:pPr algn="r"/>
            <a:r>
              <a:rPr lang="ar-IQ" dirty="0"/>
              <a:t>إذا تعرض </a:t>
            </a:r>
            <a:r>
              <a:rPr lang="ar-IQ" dirty="0" smtClean="0"/>
              <a:t>القضيب </a:t>
            </a:r>
            <a:r>
              <a:rPr lang="ar-IQ" dirty="0"/>
              <a:t>لفرق في درجة الحرارة وتيار في نفس الوقت، فإن تأثير فورييه وتأثير جول يكونان متراكبين:</a:t>
            </a:r>
            <a:endParaRPr lang="en-US" dirty="0"/>
          </a:p>
        </p:txBody>
      </p:sp>
      <p:pic>
        <p:nvPicPr>
          <p:cNvPr id="7" name="Picture 6"/>
          <p:cNvPicPr>
            <a:picLocks noChangeAspect="1"/>
          </p:cNvPicPr>
          <p:nvPr/>
        </p:nvPicPr>
        <p:blipFill>
          <a:blip r:embed="rId5"/>
          <a:stretch>
            <a:fillRect/>
          </a:stretch>
        </p:blipFill>
        <p:spPr>
          <a:xfrm>
            <a:off x="989502" y="2629159"/>
            <a:ext cx="7178851" cy="911800"/>
          </a:xfrm>
          <a:prstGeom prst="rect">
            <a:avLst/>
          </a:prstGeom>
        </p:spPr>
      </p:pic>
      <p:sp>
        <p:nvSpPr>
          <p:cNvPr id="8" name="TextBox 7"/>
          <p:cNvSpPr txBox="1"/>
          <p:nvPr/>
        </p:nvSpPr>
        <p:spPr>
          <a:xfrm>
            <a:off x="213446" y="3935071"/>
            <a:ext cx="8980344" cy="307777"/>
          </a:xfrm>
          <a:prstGeom prst="rect">
            <a:avLst/>
          </a:prstGeom>
          <a:noFill/>
        </p:spPr>
        <p:txBody>
          <a:bodyPr wrap="none" rtlCol="0">
            <a:spAutoFit/>
          </a:bodyPr>
          <a:lstStyle/>
          <a:p>
            <a:r>
              <a:rPr lang="ar-IQ" dirty="0"/>
              <a:t>استخدمنا هنا اتجاهات تدفق الطاقة الحرارية الموضحة في الملحق. ومع ذلك، في بنية أكثر تعقيدًا، قد ينحرف تدفق الطاقة الحرارية بشكل مفاجئ عن المتوقع.</a:t>
            </a:r>
            <a:endParaRPr lang="en-US" dirty="0"/>
          </a:p>
        </p:txBody>
      </p:sp>
    </p:spTree>
    <p:extLst>
      <p:ext uri="{BB962C8B-B14F-4D97-AF65-F5344CB8AC3E}">
        <p14:creationId xmlns:p14="http://schemas.microsoft.com/office/powerpoint/2010/main" val="339150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7915" y="0"/>
            <a:ext cx="6358679" cy="2871465"/>
          </a:xfrm>
          <a:prstGeom prst="rect">
            <a:avLst/>
          </a:prstGeom>
        </p:spPr>
      </p:pic>
      <p:sp>
        <p:nvSpPr>
          <p:cNvPr id="3" name="TextBox 2"/>
          <p:cNvSpPr txBox="1"/>
          <p:nvPr/>
        </p:nvSpPr>
        <p:spPr>
          <a:xfrm>
            <a:off x="76200" y="3082636"/>
            <a:ext cx="8465127" cy="1815882"/>
          </a:xfrm>
          <a:prstGeom prst="rect">
            <a:avLst/>
          </a:prstGeom>
          <a:noFill/>
        </p:spPr>
        <p:txBody>
          <a:bodyPr wrap="square" rtlCol="0">
            <a:spAutoFit/>
          </a:bodyPr>
          <a:lstStyle/>
          <a:p>
            <a:pPr algn="r"/>
            <a:r>
              <a:rPr lang="ar-IQ" dirty="0"/>
              <a:t>لنفترض أن لدينا ترموكبلًا يتكون من مادتين مختلفتين (موصلات أو أشباه موصلات) متصلتين معًا من أحد طرفيه. يمكن أن تتلامس </a:t>
            </a:r>
            <a:r>
              <a:rPr lang="ar-IQ" dirty="0" smtClean="0"/>
              <a:t>المادتين </a:t>
            </a:r>
            <a:r>
              <a:rPr lang="ar-IQ" dirty="0"/>
              <a:t>مع بعضها البعض بشكل مباشر أو يمكن ربطها بشريط معدني كما هو </a:t>
            </a:r>
            <a:r>
              <a:rPr lang="ar-IQ" dirty="0" smtClean="0"/>
              <a:t>موضح في الشكل اعلاه على جهة اليسار.</a:t>
            </a:r>
            <a:endParaRPr lang="en-US" dirty="0" smtClean="0"/>
          </a:p>
          <a:p>
            <a:pPr algn="r"/>
            <a:r>
              <a:rPr lang="ar-IQ" dirty="0"/>
              <a:t>طالما أن هذا الشريط المعدني عند درجة حرارة موحدة، فإنه لا يؤثر على أداء الثرموكبل (بشرط أن يكون للشريط مقاومة كهربائية </a:t>
            </a:r>
            <a:r>
              <a:rPr lang="ar-IQ" dirty="0" smtClean="0"/>
              <a:t>مهمله وموصلية </a:t>
            </a:r>
            <a:r>
              <a:rPr lang="ar-IQ" dirty="0"/>
              <a:t>حرارية لا نهائية بشكل أساسي</a:t>
            </a:r>
            <a:r>
              <a:rPr lang="ar-IQ" dirty="0" smtClean="0"/>
              <a:t>).</a:t>
            </a:r>
          </a:p>
          <a:p>
            <a:pPr algn="r"/>
            <a:r>
              <a:rPr lang="ar-IQ" dirty="0" smtClean="0"/>
              <a:t>ويتم </a:t>
            </a:r>
            <a:r>
              <a:rPr lang="ar-IQ" dirty="0"/>
              <a:t>توصيل الأطراف الحرة للأذرع بمصدر </a:t>
            </a:r>
            <a:r>
              <a:rPr lang="ar-IQ" dirty="0" smtClean="0"/>
              <a:t>التياركما موضحقي الشكل على جهة اليمين.</a:t>
            </a:r>
            <a:endParaRPr lang="en-US" dirty="0" smtClean="0"/>
          </a:p>
          <a:p>
            <a:pPr algn="r"/>
            <a:r>
              <a:rPr lang="ar-IQ" dirty="0"/>
              <a:t>مرة أخرى، إذا كانت الأسلاك المتصلة عند درجة حرارة موحدة، فإنها </a:t>
            </a:r>
            <a:r>
              <a:rPr lang="ar-IQ" dirty="0" smtClean="0"/>
              <a:t>ليس لها أي </a:t>
            </a:r>
            <a:r>
              <a:rPr lang="ar-IQ" dirty="0"/>
              <a:t>تأثير</a:t>
            </a:r>
            <a:r>
              <a:rPr lang="ar-IQ" dirty="0" smtClean="0"/>
              <a:t>.</a:t>
            </a:r>
            <a:endParaRPr lang="en-US" dirty="0" smtClean="0"/>
          </a:p>
          <a:p>
            <a:pPr algn="r"/>
            <a:r>
              <a:rPr lang="ar-IQ" dirty="0" smtClean="0"/>
              <a:t> </a:t>
            </a:r>
            <a:r>
              <a:rPr lang="ar-IQ" dirty="0"/>
              <a:t>كتلتان، حافظتا على درجة حرارة موحدة، متصلتان حراريًا بالوصلة وبالطرفين الحرين على التوالي. هاتان الكتلتان معزولتان كهربائيًا عن المزدوج الحراري.</a:t>
            </a:r>
            <a:endParaRPr lang="en-US" dirty="0"/>
          </a:p>
        </p:txBody>
      </p:sp>
    </p:spTree>
    <p:extLst>
      <p:ext uri="{BB962C8B-B14F-4D97-AF65-F5344CB8AC3E}">
        <p14:creationId xmlns:p14="http://schemas.microsoft.com/office/powerpoint/2010/main" val="350486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782" y="120528"/>
            <a:ext cx="7959437" cy="1384995"/>
          </a:xfrm>
          <a:prstGeom prst="rect">
            <a:avLst/>
          </a:prstGeom>
          <a:noFill/>
        </p:spPr>
        <p:txBody>
          <a:bodyPr wrap="square" rtlCol="0">
            <a:spAutoFit/>
          </a:bodyPr>
          <a:lstStyle/>
          <a:p>
            <a:pPr algn="r"/>
            <a:r>
              <a:rPr lang="ar-IQ" dirty="0"/>
              <a:t>الكتلة التي تلامس الوصلة هي مصدر الحرارة وتكون عند درجة الحرارة              الكتلة الأخرى هي المشتت الحراري وهي </a:t>
            </a:r>
            <a:r>
              <a:rPr lang="ar-IQ" dirty="0" smtClean="0"/>
              <a:t>في</a:t>
            </a:r>
            <a:endParaRPr lang="en-US" dirty="0" smtClean="0"/>
          </a:p>
          <a:p>
            <a:pPr algn="r"/>
            <a:r>
              <a:rPr lang="ar-IQ" dirty="0"/>
              <a:t>يتم قياس معدل تدفق الحرارة </a:t>
            </a:r>
            <a:r>
              <a:rPr lang="ar-IQ" dirty="0" smtClean="0"/>
              <a:t>         من المصدر </a:t>
            </a:r>
            <a:r>
              <a:rPr lang="ar-IQ" dirty="0"/>
              <a:t>إلى الحوض كما هو موضح في المربع الموجود في نهاية هذا القسم الفرعي</a:t>
            </a:r>
            <a:r>
              <a:rPr lang="ar-IQ" dirty="0" smtClean="0"/>
              <a:t>.</a:t>
            </a:r>
            <a:endParaRPr lang="en-US" dirty="0" smtClean="0"/>
          </a:p>
          <a:p>
            <a:pPr algn="r"/>
            <a:r>
              <a:rPr lang="ar-IQ" dirty="0"/>
              <a:t>افترض أن الثرموكبل معزول بعناية بحيث يمكنه تبادل الحرارة فقط مع المصدر </a:t>
            </a:r>
            <a:r>
              <a:rPr lang="ar-IQ" dirty="0" smtClean="0"/>
              <a:t>والمشتت.</a:t>
            </a:r>
          </a:p>
          <a:p>
            <a:pPr algn="r"/>
            <a:endParaRPr lang="ar-IQ" dirty="0"/>
          </a:p>
          <a:p>
            <a:pPr algn="r"/>
            <a:r>
              <a:rPr lang="ar-IQ" dirty="0"/>
              <a:t>إذا قمنا </a:t>
            </a:r>
            <a:r>
              <a:rPr lang="ar-IQ" dirty="0" smtClean="0"/>
              <a:t>بالقياس         كدالة                             على </a:t>
            </a:r>
            <a:r>
              <a:rPr lang="ar-IQ" dirty="0"/>
              <a:t>عدم وجود تيار عبر الثرموكبل، فسنجد أن </a:t>
            </a:r>
            <a:r>
              <a:rPr lang="ar-IQ" dirty="0" smtClean="0"/>
              <a:t>            يتناسب </a:t>
            </a:r>
            <a:r>
              <a:rPr lang="ar-IQ" dirty="0"/>
              <a:t>مع فرق درجة الحرارة (كما في المعادلة 1):</a:t>
            </a:r>
            <a:r>
              <a:rPr lang="en-US" dirty="0" smtClean="0"/>
              <a:t>   </a:t>
            </a:r>
            <a:endParaRPr lang="en-US" dirty="0"/>
          </a:p>
        </p:txBody>
      </p:sp>
      <p:pic>
        <p:nvPicPr>
          <p:cNvPr id="3" name="Picture 2"/>
          <p:cNvPicPr>
            <a:picLocks noChangeAspect="1"/>
          </p:cNvPicPr>
          <p:nvPr/>
        </p:nvPicPr>
        <p:blipFill>
          <a:blip r:embed="rId2"/>
          <a:stretch>
            <a:fillRect/>
          </a:stretch>
        </p:blipFill>
        <p:spPr>
          <a:xfrm>
            <a:off x="4167618" y="120528"/>
            <a:ext cx="323850" cy="285750"/>
          </a:xfrm>
          <a:prstGeom prst="rect">
            <a:avLst/>
          </a:prstGeom>
        </p:spPr>
      </p:pic>
      <p:pic>
        <p:nvPicPr>
          <p:cNvPr id="4" name="Picture 3"/>
          <p:cNvPicPr>
            <a:picLocks noChangeAspect="1"/>
          </p:cNvPicPr>
          <p:nvPr/>
        </p:nvPicPr>
        <p:blipFill>
          <a:blip r:embed="rId3"/>
          <a:stretch>
            <a:fillRect/>
          </a:stretch>
        </p:blipFill>
        <p:spPr>
          <a:xfrm>
            <a:off x="1047878" y="122693"/>
            <a:ext cx="333375" cy="295275"/>
          </a:xfrm>
          <a:prstGeom prst="rect">
            <a:avLst/>
          </a:prstGeom>
        </p:spPr>
      </p:pic>
      <p:pic>
        <p:nvPicPr>
          <p:cNvPr id="5" name="Picture 4"/>
          <p:cNvPicPr>
            <a:picLocks noChangeAspect="1"/>
          </p:cNvPicPr>
          <p:nvPr/>
        </p:nvPicPr>
        <p:blipFill>
          <a:blip r:embed="rId4"/>
          <a:stretch>
            <a:fillRect/>
          </a:stretch>
        </p:blipFill>
        <p:spPr>
          <a:xfrm>
            <a:off x="6603856" y="370113"/>
            <a:ext cx="342900" cy="295275"/>
          </a:xfrm>
          <a:prstGeom prst="rect">
            <a:avLst/>
          </a:prstGeom>
        </p:spPr>
      </p:pic>
      <p:pic>
        <p:nvPicPr>
          <p:cNvPr id="6" name="Picture 5"/>
          <p:cNvPicPr>
            <a:picLocks noChangeAspect="1"/>
          </p:cNvPicPr>
          <p:nvPr/>
        </p:nvPicPr>
        <p:blipFill>
          <a:blip r:embed="rId4"/>
          <a:stretch>
            <a:fillRect/>
          </a:stretch>
        </p:blipFill>
        <p:spPr>
          <a:xfrm>
            <a:off x="7493577" y="961377"/>
            <a:ext cx="268432" cy="295275"/>
          </a:xfrm>
          <a:prstGeom prst="rect">
            <a:avLst/>
          </a:prstGeom>
        </p:spPr>
      </p:pic>
      <p:pic>
        <p:nvPicPr>
          <p:cNvPr id="7" name="Picture 6"/>
          <p:cNvPicPr>
            <a:picLocks noChangeAspect="1"/>
          </p:cNvPicPr>
          <p:nvPr/>
        </p:nvPicPr>
        <p:blipFill>
          <a:blip r:embed="rId5"/>
          <a:stretch>
            <a:fillRect/>
          </a:stretch>
        </p:blipFill>
        <p:spPr>
          <a:xfrm>
            <a:off x="5984731" y="932801"/>
            <a:ext cx="962025" cy="352425"/>
          </a:xfrm>
          <a:prstGeom prst="rect">
            <a:avLst/>
          </a:prstGeom>
        </p:spPr>
      </p:pic>
      <p:pic>
        <p:nvPicPr>
          <p:cNvPr id="8" name="Picture 7"/>
          <p:cNvPicPr>
            <a:picLocks noChangeAspect="1"/>
          </p:cNvPicPr>
          <p:nvPr/>
        </p:nvPicPr>
        <p:blipFill>
          <a:blip r:embed="rId4"/>
          <a:stretch>
            <a:fillRect/>
          </a:stretch>
        </p:blipFill>
        <p:spPr>
          <a:xfrm>
            <a:off x="2634096" y="961377"/>
            <a:ext cx="342900" cy="295275"/>
          </a:xfrm>
          <a:prstGeom prst="rect">
            <a:avLst/>
          </a:prstGeom>
        </p:spPr>
      </p:pic>
      <p:pic>
        <p:nvPicPr>
          <p:cNvPr id="9" name="Picture 8"/>
          <p:cNvPicPr>
            <a:picLocks noChangeAspect="1"/>
          </p:cNvPicPr>
          <p:nvPr/>
        </p:nvPicPr>
        <p:blipFill>
          <a:blip r:embed="rId6"/>
          <a:stretch>
            <a:fillRect/>
          </a:stretch>
        </p:blipFill>
        <p:spPr>
          <a:xfrm>
            <a:off x="1381253" y="1505523"/>
            <a:ext cx="6275851" cy="3634267"/>
          </a:xfrm>
          <a:prstGeom prst="rect">
            <a:avLst/>
          </a:prstGeom>
        </p:spPr>
      </p:pic>
    </p:spTree>
    <p:extLst>
      <p:ext uri="{BB962C8B-B14F-4D97-AF65-F5344CB8AC3E}">
        <p14:creationId xmlns:p14="http://schemas.microsoft.com/office/powerpoint/2010/main" val="354465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1633" y="110453"/>
            <a:ext cx="6211351" cy="2858267"/>
          </a:xfrm>
          <a:prstGeom prst="rect">
            <a:avLst/>
          </a:prstGeom>
        </p:spPr>
      </p:pic>
      <p:sp>
        <p:nvSpPr>
          <p:cNvPr id="3" name="TextBox 2"/>
          <p:cNvSpPr txBox="1"/>
          <p:nvPr/>
        </p:nvSpPr>
        <p:spPr>
          <a:xfrm>
            <a:off x="256310" y="3221182"/>
            <a:ext cx="8569036" cy="954107"/>
          </a:xfrm>
          <a:prstGeom prst="rect">
            <a:avLst/>
          </a:prstGeom>
          <a:noFill/>
        </p:spPr>
        <p:txBody>
          <a:bodyPr wrap="square" rtlCol="0">
            <a:spAutoFit/>
          </a:bodyPr>
          <a:lstStyle/>
          <a:p>
            <a:pPr algn="r"/>
            <a:r>
              <a:rPr lang="ar-IQ" dirty="0"/>
              <a:t>يظهر الرسم البياني </a:t>
            </a:r>
            <a:r>
              <a:rPr lang="ar-IQ" dirty="0" smtClean="0"/>
              <a:t>المتوقع  ل              مقابل        على </a:t>
            </a:r>
            <a:r>
              <a:rPr lang="ar-IQ" dirty="0"/>
              <a:t>شكل خط منقط في </a:t>
            </a:r>
            <a:r>
              <a:rPr lang="ar-IQ" dirty="0" smtClean="0"/>
              <a:t>الشكل   5.4.</a:t>
            </a:r>
          </a:p>
          <a:p>
            <a:pPr algn="r"/>
            <a:r>
              <a:rPr lang="ar-IQ" dirty="0"/>
              <a:t>اتضح أن التغيير </a:t>
            </a:r>
            <a:r>
              <a:rPr lang="ar-IQ" dirty="0" smtClean="0"/>
              <a:t>في                    مع </a:t>
            </a:r>
            <a:r>
              <a:rPr lang="ar-IQ" dirty="0"/>
              <a:t>تغير           يتم ملاحظته بالفعل ولكنه ليس مستقلاً عن </a:t>
            </a:r>
            <a:r>
              <a:rPr lang="ar-IQ" dirty="0" smtClean="0"/>
              <a:t>علامة</a:t>
            </a:r>
          </a:p>
          <a:p>
            <a:pPr algn="r"/>
            <a:endParaRPr lang="ar-IQ" dirty="0"/>
          </a:p>
          <a:p>
            <a:pPr algn="r"/>
            <a:r>
              <a:rPr lang="ar-IQ" dirty="0"/>
              <a:t>العلاقة المُحددة تجريبيًا بين            </a:t>
            </a:r>
            <a:r>
              <a:rPr lang="ar-IQ" dirty="0" smtClean="0"/>
              <a:t>و           </a:t>
            </a:r>
            <a:r>
              <a:rPr lang="ar-IQ" dirty="0"/>
              <a:t>مُرسومة، لثرموكبل مُعين، كخط </a:t>
            </a:r>
            <a:r>
              <a:rPr lang="ar-IQ" dirty="0" smtClean="0"/>
              <a:t>متصل</a:t>
            </a:r>
            <a:r>
              <a:rPr lang="ar-IQ" dirty="0"/>
              <a:t>. يتناسب الانحدار من الدرجة الثانية مع البيانات بشكل جيد:</a:t>
            </a:r>
            <a:r>
              <a:rPr lang="en-US" dirty="0" smtClean="0"/>
              <a:t>  </a:t>
            </a:r>
            <a:endParaRPr lang="en-US" dirty="0"/>
          </a:p>
        </p:txBody>
      </p:sp>
      <p:pic>
        <p:nvPicPr>
          <p:cNvPr id="5" name="Picture 4"/>
          <p:cNvPicPr>
            <a:picLocks noChangeAspect="1"/>
          </p:cNvPicPr>
          <p:nvPr/>
        </p:nvPicPr>
        <p:blipFill>
          <a:blip r:embed="rId3"/>
          <a:stretch>
            <a:fillRect/>
          </a:stretch>
        </p:blipFill>
        <p:spPr>
          <a:xfrm>
            <a:off x="6479479" y="3236326"/>
            <a:ext cx="341406" cy="292633"/>
          </a:xfrm>
          <a:prstGeom prst="rect">
            <a:avLst/>
          </a:prstGeom>
        </p:spPr>
      </p:pic>
      <p:pic>
        <p:nvPicPr>
          <p:cNvPr id="6" name="Picture 5"/>
          <p:cNvPicPr>
            <a:picLocks noChangeAspect="1"/>
          </p:cNvPicPr>
          <p:nvPr/>
        </p:nvPicPr>
        <p:blipFill>
          <a:blip r:embed="rId4"/>
          <a:stretch>
            <a:fillRect/>
          </a:stretch>
        </p:blipFill>
        <p:spPr>
          <a:xfrm>
            <a:off x="5824158" y="3289855"/>
            <a:ext cx="141900" cy="226333"/>
          </a:xfrm>
          <a:prstGeom prst="rect">
            <a:avLst/>
          </a:prstGeom>
        </p:spPr>
      </p:pic>
      <p:pic>
        <p:nvPicPr>
          <p:cNvPr id="7" name="Picture 6"/>
          <p:cNvPicPr>
            <a:picLocks noChangeAspect="1"/>
          </p:cNvPicPr>
          <p:nvPr/>
        </p:nvPicPr>
        <p:blipFill>
          <a:blip r:embed="rId3"/>
          <a:stretch>
            <a:fillRect/>
          </a:stretch>
        </p:blipFill>
        <p:spPr>
          <a:xfrm>
            <a:off x="7023669" y="3451769"/>
            <a:ext cx="341406" cy="292633"/>
          </a:xfrm>
          <a:prstGeom prst="rect">
            <a:avLst/>
          </a:prstGeom>
        </p:spPr>
      </p:pic>
      <p:pic>
        <p:nvPicPr>
          <p:cNvPr id="8" name="Picture 7"/>
          <p:cNvPicPr>
            <a:picLocks noChangeAspect="1"/>
          </p:cNvPicPr>
          <p:nvPr/>
        </p:nvPicPr>
        <p:blipFill>
          <a:blip r:embed="rId5"/>
          <a:stretch>
            <a:fillRect/>
          </a:stretch>
        </p:blipFill>
        <p:spPr>
          <a:xfrm>
            <a:off x="5925860" y="3504983"/>
            <a:ext cx="170141" cy="225572"/>
          </a:xfrm>
          <a:prstGeom prst="rect">
            <a:avLst/>
          </a:prstGeom>
        </p:spPr>
      </p:pic>
      <p:pic>
        <p:nvPicPr>
          <p:cNvPr id="9" name="Picture 8"/>
          <p:cNvPicPr>
            <a:picLocks noChangeAspect="1"/>
          </p:cNvPicPr>
          <p:nvPr/>
        </p:nvPicPr>
        <p:blipFill>
          <a:blip r:embed="rId5"/>
          <a:stretch>
            <a:fillRect/>
          </a:stretch>
        </p:blipFill>
        <p:spPr>
          <a:xfrm>
            <a:off x="2746241" y="3484202"/>
            <a:ext cx="146317" cy="225572"/>
          </a:xfrm>
          <a:prstGeom prst="rect">
            <a:avLst/>
          </a:prstGeom>
        </p:spPr>
      </p:pic>
      <p:pic>
        <p:nvPicPr>
          <p:cNvPr id="10" name="Picture 9"/>
          <p:cNvPicPr>
            <a:picLocks noChangeAspect="1"/>
          </p:cNvPicPr>
          <p:nvPr/>
        </p:nvPicPr>
        <p:blipFill>
          <a:blip r:embed="rId3"/>
          <a:stretch>
            <a:fillRect/>
          </a:stretch>
        </p:blipFill>
        <p:spPr>
          <a:xfrm>
            <a:off x="6820885" y="3921251"/>
            <a:ext cx="341406" cy="292633"/>
          </a:xfrm>
          <a:prstGeom prst="rect">
            <a:avLst/>
          </a:prstGeom>
        </p:spPr>
      </p:pic>
      <p:pic>
        <p:nvPicPr>
          <p:cNvPr id="11" name="Picture 10"/>
          <p:cNvPicPr>
            <a:picLocks noChangeAspect="1"/>
          </p:cNvPicPr>
          <p:nvPr/>
        </p:nvPicPr>
        <p:blipFill>
          <a:blip r:embed="rId4"/>
          <a:stretch>
            <a:fillRect/>
          </a:stretch>
        </p:blipFill>
        <p:spPr>
          <a:xfrm>
            <a:off x="6315999" y="3934092"/>
            <a:ext cx="141900" cy="226333"/>
          </a:xfrm>
          <a:prstGeom prst="rect">
            <a:avLst/>
          </a:prstGeom>
        </p:spPr>
      </p:pic>
      <p:pic>
        <p:nvPicPr>
          <p:cNvPr id="12" name="Picture 11"/>
          <p:cNvPicPr>
            <a:picLocks noChangeAspect="1"/>
          </p:cNvPicPr>
          <p:nvPr/>
        </p:nvPicPr>
        <p:blipFill>
          <a:blip r:embed="rId6"/>
          <a:stretch>
            <a:fillRect/>
          </a:stretch>
        </p:blipFill>
        <p:spPr>
          <a:xfrm>
            <a:off x="2819399" y="4390153"/>
            <a:ext cx="4476301" cy="523800"/>
          </a:xfrm>
          <a:prstGeom prst="rect">
            <a:avLst/>
          </a:prstGeom>
        </p:spPr>
      </p:pic>
    </p:spTree>
    <p:extLst>
      <p:ext uri="{BB962C8B-B14F-4D97-AF65-F5344CB8AC3E}">
        <p14:creationId xmlns:p14="http://schemas.microsoft.com/office/powerpoint/2010/main" val="402821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236" y="173182"/>
            <a:ext cx="8693728" cy="1600438"/>
          </a:xfrm>
          <a:prstGeom prst="rect">
            <a:avLst/>
          </a:prstGeom>
          <a:noFill/>
        </p:spPr>
        <p:txBody>
          <a:bodyPr wrap="square" rtlCol="0">
            <a:spAutoFit/>
          </a:bodyPr>
          <a:lstStyle/>
          <a:p>
            <a:pPr algn="r"/>
            <a:r>
              <a:rPr lang="ar-IQ" dirty="0"/>
              <a:t>فيما سبق، نتعرف على مصطلح التوصيل الحراري لأنه مستقل عن              </a:t>
            </a:r>
            <a:r>
              <a:rPr lang="ar-IQ" dirty="0" smtClean="0"/>
              <a:t>....       </a:t>
            </a:r>
            <a:r>
              <a:rPr lang="ar-IQ" dirty="0"/>
              <a:t>نحن ندرك أيضًا مصطلح تسخين </a:t>
            </a:r>
            <a:r>
              <a:rPr lang="ar-IQ" dirty="0" smtClean="0"/>
              <a:t>جول</a:t>
            </a:r>
          </a:p>
          <a:p>
            <a:pPr algn="r"/>
            <a:endParaRPr lang="ar-IQ" dirty="0"/>
          </a:p>
          <a:p>
            <a:pPr algn="r"/>
            <a:r>
              <a:rPr lang="ar-IQ" dirty="0"/>
              <a:t>بالإضافة إلى هذين المصطلحين، هناك خطي واحد </a:t>
            </a:r>
            <a:r>
              <a:rPr lang="ar-IQ" dirty="0" smtClean="0"/>
              <a:t>في</a:t>
            </a:r>
          </a:p>
          <a:p>
            <a:pPr algn="r"/>
            <a:endParaRPr lang="ar-IQ" dirty="0"/>
          </a:p>
          <a:p>
            <a:pPr algn="r"/>
            <a:r>
              <a:rPr lang="ar-IQ" dirty="0"/>
              <a:t>وهذا يعني أنه إذا كان التيار في اتجاه واحد، يتم نقل الحرارة من المصدر إلى </a:t>
            </a:r>
            <a:r>
              <a:rPr lang="ar-IQ" dirty="0" smtClean="0"/>
              <a:t>المشتت، </a:t>
            </a:r>
            <a:r>
              <a:rPr lang="ar-IQ" dirty="0"/>
              <a:t>وإذا انعكس، فإن </a:t>
            </a:r>
            <a:r>
              <a:rPr lang="ar-IQ" dirty="0" smtClean="0"/>
              <a:t>نقل الحرارة يكون كذلك</a:t>
            </a:r>
            <a:r>
              <a:rPr lang="ar-IQ" dirty="0"/>
              <a:t>. من الواضح أن الطاقة الحرارية تنتقل عن طريق التيار الكهربائي. يُطلق على هذا النقل العكسي اسم تأثير بيلتييه (جان تشارلز أثاناس بيلتييه</a:t>
            </a:r>
            <a:r>
              <a:rPr lang="ar-IQ" dirty="0" smtClean="0"/>
              <a:t>).</a:t>
            </a:r>
          </a:p>
          <a:p>
            <a:pPr algn="r"/>
            <a:r>
              <a:rPr lang="ar-IQ" dirty="0"/>
              <a:t>من الأدلة التجريبية، تتناسب حرارة بيلتييه المنقولة طرديًا مع التيار. لذا، يمكننا كتابة:</a:t>
            </a:r>
            <a:r>
              <a:rPr lang="en-US" dirty="0" smtClean="0"/>
              <a:t>   </a:t>
            </a:r>
            <a:endParaRPr lang="en-US" dirty="0"/>
          </a:p>
        </p:txBody>
      </p:sp>
      <p:pic>
        <p:nvPicPr>
          <p:cNvPr id="3" name="Picture 2"/>
          <p:cNvPicPr>
            <a:picLocks noChangeAspect="1"/>
          </p:cNvPicPr>
          <p:nvPr/>
        </p:nvPicPr>
        <p:blipFill>
          <a:blip r:embed="rId2"/>
          <a:stretch>
            <a:fillRect/>
          </a:stretch>
        </p:blipFill>
        <p:spPr>
          <a:xfrm>
            <a:off x="4824422" y="214284"/>
            <a:ext cx="146317" cy="225572"/>
          </a:xfrm>
          <a:prstGeom prst="rect">
            <a:avLst/>
          </a:prstGeom>
        </p:spPr>
      </p:pic>
      <p:pic>
        <p:nvPicPr>
          <p:cNvPr id="5" name="Picture 4"/>
          <p:cNvPicPr>
            <a:picLocks noChangeAspect="1"/>
          </p:cNvPicPr>
          <p:nvPr/>
        </p:nvPicPr>
        <p:blipFill>
          <a:blip r:embed="rId3"/>
          <a:stretch>
            <a:fillRect/>
          </a:stretch>
        </p:blipFill>
        <p:spPr>
          <a:xfrm>
            <a:off x="263236" y="193720"/>
            <a:ext cx="1419225" cy="266700"/>
          </a:xfrm>
          <a:prstGeom prst="rect">
            <a:avLst/>
          </a:prstGeom>
        </p:spPr>
      </p:pic>
      <p:pic>
        <p:nvPicPr>
          <p:cNvPr id="6" name="Picture 5"/>
          <p:cNvPicPr>
            <a:picLocks noChangeAspect="1"/>
          </p:cNvPicPr>
          <p:nvPr/>
        </p:nvPicPr>
        <p:blipFill>
          <a:blip r:embed="rId4"/>
          <a:stretch>
            <a:fillRect/>
          </a:stretch>
        </p:blipFill>
        <p:spPr>
          <a:xfrm>
            <a:off x="5461732" y="686274"/>
            <a:ext cx="146317" cy="225572"/>
          </a:xfrm>
          <a:prstGeom prst="rect">
            <a:avLst/>
          </a:prstGeom>
        </p:spPr>
      </p:pic>
      <p:pic>
        <p:nvPicPr>
          <p:cNvPr id="9" name="Picture 8"/>
          <p:cNvPicPr>
            <a:picLocks noChangeAspect="1"/>
          </p:cNvPicPr>
          <p:nvPr/>
        </p:nvPicPr>
        <p:blipFill>
          <a:blip r:embed="rId5"/>
          <a:stretch>
            <a:fillRect/>
          </a:stretch>
        </p:blipFill>
        <p:spPr>
          <a:xfrm>
            <a:off x="1539899" y="1900573"/>
            <a:ext cx="6140401" cy="607867"/>
          </a:xfrm>
          <a:prstGeom prst="rect">
            <a:avLst/>
          </a:prstGeom>
        </p:spPr>
      </p:pic>
      <p:sp>
        <p:nvSpPr>
          <p:cNvPr id="4" name="TextBox 3"/>
          <p:cNvSpPr txBox="1"/>
          <p:nvPr/>
        </p:nvSpPr>
        <p:spPr>
          <a:xfrm>
            <a:off x="762756" y="2635393"/>
            <a:ext cx="7866321" cy="523220"/>
          </a:xfrm>
          <a:prstGeom prst="rect">
            <a:avLst/>
          </a:prstGeom>
          <a:noFill/>
        </p:spPr>
        <p:txBody>
          <a:bodyPr wrap="none" rtlCol="0">
            <a:spAutoFit/>
          </a:bodyPr>
          <a:lstStyle/>
          <a:p>
            <a:pPr algn="r"/>
            <a:r>
              <a:rPr lang="ar-IQ" dirty="0"/>
              <a:t>إذا قمنا بتوصيل فولتميتر ذو </a:t>
            </a:r>
            <a:r>
              <a:rPr lang="ar-IQ" dirty="0" smtClean="0"/>
              <a:t>ممانعه </a:t>
            </a:r>
            <a:r>
              <a:rPr lang="ar-IQ" dirty="0"/>
              <a:t>لا نهائية بالثرموكبل بدلاً من مولد التيار, نلاحظ جهدًا </a:t>
            </a:r>
            <a:r>
              <a:rPr lang="ar-IQ" dirty="0" smtClean="0"/>
              <a:t>مقداره          يعتمد </a:t>
            </a:r>
            <a:r>
              <a:rPr lang="ar-IQ" dirty="0"/>
              <a:t>على فرق درجة الحرارة</a:t>
            </a:r>
            <a:r>
              <a:rPr lang="ar-IQ" dirty="0" smtClean="0"/>
              <a:t>،</a:t>
            </a:r>
            <a:endParaRPr lang="en-US" dirty="0" smtClean="0"/>
          </a:p>
          <a:p>
            <a:pPr algn="r"/>
            <a:endParaRPr lang="en-US" dirty="0"/>
          </a:p>
        </p:txBody>
      </p:sp>
      <p:pic>
        <p:nvPicPr>
          <p:cNvPr id="7" name="Picture 6"/>
          <p:cNvPicPr>
            <a:picLocks noChangeAspect="1"/>
          </p:cNvPicPr>
          <p:nvPr/>
        </p:nvPicPr>
        <p:blipFill>
          <a:blip r:embed="rId6"/>
          <a:stretch>
            <a:fillRect/>
          </a:stretch>
        </p:blipFill>
        <p:spPr>
          <a:xfrm>
            <a:off x="2825028" y="2679598"/>
            <a:ext cx="238125" cy="390525"/>
          </a:xfrm>
          <a:prstGeom prst="rect">
            <a:avLst/>
          </a:prstGeom>
        </p:spPr>
      </p:pic>
      <p:pic>
        <p:nvPicPr>
          <p:cNvPr id="8" name="Picture 7"/>
          <p:cNvPicPr>
            <a:picLocks noChangeAspect="1"/>
          </p:cNvPicPr>
          <p:nvPr/>
        </p:nvPicPr>
        <p:blipFill>
          <a:blip r:embed="rId7"/>
          <a:stretch>
            <a:fillRect/>
          </a:stretch>
        </p:blipFill>
        <p:spPr>
          <a:xfrm>
            <a:off x="3374448" y="3100597"/>
            <a:ext cx="1771650" cy="400050"/>
          </a:xfrm>
          <a:prstGeom prst="rect">
            <a:avLst/>
          </a:prstGeom>
        </p:spPr>
      </p:pic>
      <p:sp>
        <p:nvSpPr>
          <p:cNvPr id="10" name="TextBox 9"/>
          <p:cNvSpPr txBox="1"/>
          <p:nvPr/>
        </p:nvSpPr>
        <p:spPr>
          <a:xfrm>
            <a:off x="381001" y="3623817"/>
            <a:ext cx="8406954" cy="523220"/>
          </a:xfrm>
          <a:prstGeom prst="rect">
            <a:avLst/>
          </a:prstGeom>
          <a:noFill/>
        </p:spPr>
        <p:txBody>
          <a:bodyPr wrap="square" rtlCol="0">
            <a:spAutoFit/>
          </a:bodyPr>
          <a:lstStyle/>
          <a:p>
            <a:pPr algn="r"/>
            <a:r>
              <a:rPr lang="ar-IQ" dirty="0" smtClean="0"/>
              <a:t>ان العلاقه غير خطيه كما موضح </a:t>
            </a:r>
            <a:r>
              <a:rPr lang="ar-IQ" dirty="0"/>
              <a:t>في  الشكل    </a:t>
            </a:r>
            <a:r>
              <a:rPr lang="ar-IQ" dirty="0" smtClean="0"/>
              <a:t>5.5   </a:t>
            </a:r>
            <a:r>
              <a:rPr lang="ar-IQ" dirty="0"/>
              <a:t>الذي يوضح العلاقة بين جهد الدائرة المفتوحة للثرموكبل ودرجة </a:t>
            </a:r>
            <a:r>
              <a:rPr lang="ar-IQ" dirty="0" smtClean="0"/>
              <a:t>الحرارة, وان                في هذه الحاله تكون ثابته عند القيمه  </a:t>
            </a:r>
            <a:endParaRPr lang="en-US" dirty="0"/>
          </a:p>
        </p:txBody>
      </p:sp>
      <p:pic>
        <p:nvPicPr>
          <p:cNvPr id="11" name="Picture 10"/>
          <p:cNvPicPr>
            <a:picLocks noChangeAspect="1"/>
          </p:cNvPicPr>
          <p:nvPr/>
        </p:nvPicPr>
        <p:blipFill>
          <a:blip r:embed="rId8"/>
          <a:stretch>
            <a:fillRect/>
          </a:stretch>
        </p:blipFill>
        <p:spPr>
          <a:xfrm>
            <a:off x="319843" y="3623817"/>
            <a:ext cx="885825" cy="390525"/>
          </a:xfrm>
          <a:prstGeom prst="rect">
            <a:avLst/>
          </a:prstGeom>
        </p:spPr>
      </p:pic>
      <p:pic>
        <p:nvPicPr>
          <p:cNvPr id="12" name="Picture 11"/>
          <p:cNvPicPr>
            <a:picLocks noChangeAspect="1"/>
          </p:cNvPicPr>
          <p:nvPr/>
        </p:nvPicPr>
        <p:blipFill>
          <a:blip r:embed="rId9"/>
          <a:stretch>
            <a:fillRect/>
          </a:stretch>
        </p:blipFill>
        <p:spPr>
          <a:xfrm>
            <a:off x="5770868" y="3921752"/>
            <a:ext cx="761100" cy="245733"/>
          </a:xfrm>
          <a:prstGeom prst="rect">
            <a:avLst/>
          </a:prstGeom>
        </p:spPr>
      </p:pic>
    </p:spTree>
    <p:extLst>
      <p:ext uri="{BB962C8B-B14F-4D97-AF65-F5344CB8AC3E}">
        <p14:creationId xmlns:p14="http://schemas.microsoft.com/office/powerpoint/2010/main" val="397612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4964" y="401782"/>
            <a:ext cx="8326581" cy="738664"/>
          </a:xfrm>
          <a:prstGeom prst="rect">
            <a:avLst/>
          </a:prstGeom>
          <a:noFill/>
        </p:spPr>
        <p:txBody>
          <a:bodyPr wrap="square" rtlCol="0">
            <a:spAutoFit/>
          </a:bodyPr>
          <a:lstStyle/>
          <a:p>
            <a:pPr algn="r"/>
            <a:r>
              <a:rPr lang="ar-IQ" dirty="0"/>
              <a:t>منذ أواخر القرن التاسع عشر، تم السعي بجد لقياس كثافة طاقة الإشعاع الشمسي. بعد تقدم الأقمار الصناعية، أصبحت بيانات الإشعاع الشمسي خارج الغلاف الجوي متاحة. من البيانات المتراكمة حتى الآن، لم يتجاوز التغير في كثافة طاقة الإشعاع الشمسي عند متوسط ​​موقع الأرض خارج الغلاف الجوي 0.1% على مدى قرن من الزمان</a:t>
            </a:r>
            <a:r>
              <a:rPr lang="ar-IQ" dirty="0" smtClean="0"/>
              <a:t>. على </a:t>
            </a:r>
            <a:r>
              <a:rPr lang="ar-IQ" dirty="0"/>
              <a:t>الرغم من أنها ليست ثابتة فيزيائية، فإن هذه الكمية</a:t>
            </a:r>
            <a:r>
              <a:rPr lang="ar-IQ" dirty="0" smtClean="0"/>
              <a:t>،  </a:t>
            </a:r>
            <a:r>
              <a:rPr lang="ar-IQ" dirty="0"/>
              <a:t>غالبًا ما تسمى بالثابت الشمسي،</a:t>
            </a:r>
            <a:endParaRPr lang="en-US" dirty="0"/>
          </a:p>
        </p:txBody>
      </p:sp>
      <p:pic>
        <p:nvPicPr>
          <p:cNvPr id="7" name="Picture 6"/>
          <p:cNvPicPr>
            <a:picLocks noChangeAspect="1"/>
          </p:cNvPicPr>
          <p:nvPr/>
        </p:nvPicPr>
        <p:blipFill>
          <a:blip r:embed="rId2"/>
          <a:stretch>
            <a:fillRect/>
          </a:stretch>
        </p:blipFill>
        <p:spPr>
          <a:xfrm>
            <a:off x="2044411" y="1218766"/>
            <a:ext cx="5581650" cy="447675"/>
          </a:xfrm>
          <a:prstGeom prst="rect">
            <a:avLst/>
          </a:prstGeom>
        </p:spPr>
      </p:pic>
      <p:sp>
        <p:nvSpPr>
          <p:cNvPr id="8" name="TextBox 7"/>
          <p:cNvSpPr txBox="1"/>
          <p:nvPr/>
        </p:nvSpPr>
        <p:spPr>
          <a:xfrm>
            <a:off x="324423" y="1778941"/>
            <a:ext cx="8271163" cy="307777"/>
          </a:xfrm>
          <a:prstGeom prst="rect">
            <a:avLst/>
          </a:prstGeom>
          <a:noFill/>
        </p:spPr>
        <p:txBody>
          <a:bodyPr wrap="square" rtlCol="0">
            <a:spAutoFit/>
          </a:bodyPr>
          <a:lstStyle/>
          <a:p>
            <a:pPr algn="r"/>
            <a:r>
              <a:rPr lang="ar-IQ" dirty="0"/>
              <a:t>إجمالي قوة الإشعاع للشمس أو سطوع الشمس، يمكن تقييمه باستخدام الثابت الشمسي ومتوسط ​​المسافة بين الشمس والأرض. </a:t>
            </a:r>
            <a:endParaRPr lang="en-US" dirty="0"/>
          </a:p>
        </p:txBody>
      </p:sp>
      <p:pic>
        <p:nvPicPr>
          <p:cNvPr id="10" name="Picture 9"/>
          <p:cNvPicPr>
            <a:picLocks noChangeAspect="1"/>
          </p:cNvPicPr>
          <p:nvPr/>
        </p:nvPicPr>
        <p:blipFill>
          <a:blip r:embed="rId3"/>
          <a:stretch>
            <a:fillRect/>
          </a:stretch>
        </p:blipFill>
        <p:spPr>
          <a:xfrm>
            <a:off x="1074885" y="2639070"/>
            <a:ext cx="7520701" cy="1358000"/>
          </a:xfrm>
          <a:prstGeom prst="rect">
            <a:avLst/>
          </a:prstGeom>
        </p:spPr>
      </p:pic>
      <p:sp>
        <p:nvSpPr>
          <p:cNvPr id="11" name="TextBox 10"/>
          <p:cNvSpPr txBox="1"/>
          <p:nvPr/>
        </p:nvSpPr>
        <p:spPr>
          <a:xfrm>
            <a:off x="2500745" y="3699164"/>
            <a:ext cx="935182" cy="307777"/>
          </a:xfrm>
          <a:prstGeom prst="rect">
            <a:avLst/>
          </a:prstGeom>
          <a:noFill/>
        </p:spPr>
        <p:txBody>
          <a:bodyPr wrap="square" rtlCol="0">
            <a:spAutoFit/>
          </a:bodyPr>
          <a:lstStyle/>
          <a:p>
            <a:endParaRPr lang="en-US" dirty="0"/>
          </a:p>
        </p:txBody>
      </p:sp>
      <p:sp>
        <p:nvSpPr>
          <p:cNvPr id="13" name="TextBox 12"/>
          <p:cNvSpPr txBox="1"/>
          <p:nvPr/>
        </p:nvSpPr>
        <p:spPr>
          <a:xfrm rot="21090980">
            <a:off x="1475510" y="3794612"/>
            <a:ext cx="1801091" cy="307777"/>
          </a:xfrm>
          <a:prstGeom prst="rect">
            <a:avLst/>
          </a:prstGeom>
          <a:noFill/>
        </p:spPr>
        <p:txBody>
          <a:bodyPr wrap="square" rtlCol="0">
            <a:spAutoFit/>
          </a:bodyPr>
          <a:lstStyle/>
          <a:p>
            <a:r>
              <a:rPr lang="ar-IQ" dirty="0"/>
              <a:t>إجمالي قوة الإشعاع للشمس</a:t>
            </a:r>
            <a:endParaRPr lang="en-US" dirty="0"/>
          </a:p>
        </p:txBody>
      </p:sp>
      <p:sp>
        <p:nvSpPr>
          <p:cNvPr id="14" name="TextBox 13"/>
          <p:cNvSpPr txBox="1"/>
          <p:nvPr/>
        </p:nvSpPr>
        <p:spPr>
          <a:xfrm rot="520779">
            <a:off x="192883" y="2429201"/>
            <a:ext cx="4366343" cy="523220"/>
          </a:xfrm>
          <a:prstGeom prst="rect">
            <a:avLst/>
          </a:prstGeom>
          <a:noFill/>
        </p:spPr>
        <p:txBody>
          <a:bodyPr wrap="square" rtlCol="0">
            <a:spAutoFit/>
          </a:bodyPr>
          <a:lstStyle/>
          <a:p>
            <a:r>
              <a:rPr lang="ar-IQ" dirty="0" smtClean="0"/>
              <a:t>متوسط </a:t>
            </a:r>
            <a:r>
              <a:rPr lang="ar-IQ" dirty="0"/>
              <a:t>​​المسافة بين الشمس </a:t>
            </a:r>
            <a:r>
              <a:rPr lang="ar-IQ" dirty="0" smtClean="0"/>
              <a:t>والأرض (</a:t>
            </a:r>
            <a:r>
              <a:rPr lang="ar-IQ" dirty="0"/>
              <a:t>الوحدة الفلكية </a:t>
            </a:r>
            <a:r>
              <a:rPr lang="ar-IQ" dirty="0" smtClean="0"/>
              <a:t>للطول)</a:t>
            </a:r>
            <a:endParaRPr lang="en-US" dirty="0"/>
          </a:p>
          <a:p>
            <a:endParaRPr lang="en-US" dirty="0"/>
          </a:p>
        </p:txBody>
      </p:sp>
      <p:sp>
        <p:nvSpPr>
          <p:cNvPr id="17" name="Right Arrow 16"/>
          <p:cNvSpPr/>
          <p:nvPr/>
        </p:nvSpPr>
        <p:spPr>
          <a:xfrm>
            <a:off x="3726873" y="2769512"/>
            <a:ext cx="180109" cy="138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228109" y="3699164"/>
            <a:ext cx="207818" cy="75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34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091" y="360218"/>
            <a:ext cx="8160327" cy="523220"/>
          </a:xfrm>
          <a:prstGeom prst="rect">
            <a:avLst/>
          </a:prstGeom>
          <a:noFill/>
        </p:spPr>
        <p:txBody>
          <a:bodyPr wrap="square" rtlCol="0">
            <a:spAutoFit/>
          </a:bodyPr>
          <a:lstStyle/>
          <a:p>
            <a:pPr algn="r"/>
            <a:r>
              <a:rPr lang="ar-IQ" dirty="0" smtClean="0"/>
              <a:t>معامل سيبك        هو ميل           </a:t>
            </a:r>
            <a:r>
              <a:rPr lang="ar-IQ" dirty="0"/>
              <a:t>عكس           </a:t>
            </a:r>
            <a:r>
              <a:rPr lang="ar-IQ" dirty="0" smtClean="0"/>
              <a:t>   يعتمد </a:t>
            </a:r>
            <a:r>
              <a:rPr lang="ar-IQ" dirty="0"/>
              <a:t>إلى حد ما على درجة الحرارة</a:t>
            </a:r>
            <a:r>
              <a:rPr lang="ar-IQ" dirty="0" smtClean="0"/>
              <a:t>:</a:t>
            </a:r>
          </a:p>
          <a:p>
            <a:pPr algn="r"/>
            <a:endParaRPr lang="en-US" dirty="0"/>
          </a:p>
        </p:txBody>
      </p:sp>
      <p:pic>
        <p:nvPicPr>
          <p:cNvPr id="4" name="Picture 3"/>
          <p:cNvPicPr>
            <a:picLocks noChangeAspect="1"/>
          </p:cNvPicPr>
          <p:nvPr/>
        </p:nvPicPr>
        <p:blipFill>
          <a:blip r:embed="rId2"/>
          <a:stretch>
            <a:fillRect/>
          </a:stretch>
        </p:blipFill>
        <p:spPr>
          <a:xfrm>
            <a:off x="7720012" y="360218"/>
            <a:ext cx="257175" cy="285750"/>
          </a:xfrm>
          <a:prstGeom prst="rect">
            <a:avLst/>
          </a:prstGeom>
        </p:spPr>
      </p:pic>
      <p:pic>
        <p:nvPicPr>
          <p:cNvPr id="5" name="Picture 4"/>
          <p:cNvPicPr>
            <a:picLocks noChangeAspect="1"/>
          </p:cNvPicPr>
          <p:nvPr/>
        </p:nvPicPr>
        <p:blipFill>
          <a:blip r:embed="rId3"/>
          <a:stretch>
            <a:fillRect/>
          </a:stretch>
        </p:blipFill>
        <p:spPr>
          <a:xfrm>
            <a:off x="6809509" y="311729"/>
            <a:ext cx="304800" cy="514350"/>
          </a:xfrm>
          <a:prstGeom prst="rect">
            <a:avLst/>
          </a:prstGeom>
        </p:spPr>
      </p:pic>
      <p:pic>
        <p:nvPicPr>
          <p:cNvPr id="6" name="Picture 5"/>
          <p:cNvPicPr>
            <a:picLocks noChangeAspect="1"/>
          </p:cNvPicPr>
          <p:nvPr/>
        </p:nvPicPr>
        <p:blipFill>
          <a:blip r:embed="rId4"/>
          <a:stretch>
            <a:fillRect/>
          </a:stretch>
        </p:blipFill>
        <p:spPr>
          <a:xfrm>
            <a:off x="5885151" y="316058"/>
            <a:ext cx="457200" cy="419100"/>
          </a:xfrm>
          <a:prstGeom prst="rect">
            <a:avLst/>
          </a:prstGeom>
        </p:spPr>
      </p:pic>
      <p:pic>
        <p:nvPicPr>
          <p:cNvPr id="7" name="Picture 6"/>
          <p:cNvPicPr>
            <a:picLocks noChangeAspect="1"/>
          </p:cNvPicPr>
          <p:nvPr/>
        </p:nvPicPr>
        <p:blipFill>
          <a:blip r:embed="rId5"/>
          <a:stretch>
            <a:fillRect/>
          </a:stretch>
        </p:blipFill>
        <p:spPr>
          <a:xfrm>
            <a:off x="2692752" y="927598"/>
            <a:ext cx="4534351" cy="646667"/>
          </a:xfrm>
          <a:prstGeom prst="rect">
            <a:avLst/>
          </a:prstGeom>
        </p:spPr>
      </p:pic>
      <p:sp>
        <p:nvSpPr>
          <p:cNvPr id="8" name="TextBox 7"/>
          <p:cNvSpPr txBox="1"/>
          <p:nvPr/>
        </p:nvSpPr>
        <p:spPr>
          <a:xfrm>
            <a:off x="1260764" y="1644087"/>
            <a:ext cx="7557654" cy="307777"/>
          </a:xfrm>
          <a:prstGeom prst="rect">
            <a:avLst/>
          </a:prstGeom>
          <a:noFill/>
        </p:spPr>
        <p:txBody>
          <a:bodyPr wrap="square" rtlCol="0">
            <a:spAutoFit/>
          </a:bodyPr>
          <a:lstStyle/>
          <a:p>
            <a:pPr algn="r"/>
            <a:r>
              <a:rPr lang="ar-IQ" dirty="0"/>
              <a:t>سنوضح لاحقًا وجود علاقة بين معاملات </a:t>
            </a:r>
            <a:r>
              <a:rPr lang="ar-IQ" dirty="0" smtClean="0"/>
              <a:t>بيلتيير </a:t>
            </a:r>
            <a:r>
              <a:rPr lang="ar-IQ" dirty="0"/>
              <a:t>ومعاملات سيبيك:</a:t>
            </a:r>
            <a:endParaRPr lang="en-US" dirty="0"/>
          </a:p>
        </p:txBody>
      </p:sp>
      <p:pic>
        <p:nvPicPr>
          <p:cNvPr id="9" name="Picture 8"/>
          <p:cNvPicPr>
            <a:picLocks noChangeAspect="1"/>
          </p:cNvPicPr>
          <p:nvPr/>
        </p:nvPicPr>
        <p:blipFill>
          <a:blip r:embed="rId6"/>
          <a:stretch>
            <a:fillRect/>
          </a:stretch>
        </p:blipFill>
        <p:spPr>
          <a:xfrm>
            <a:off x="755174" y="2021686"/>
            <a:ext cx="7024051" cy="672533"/>
          </a:xfrm>
          <a:prstGeom prst="rect">
            <a:avLst/>
          </a:prstGeom>
        </p:spPr>
      </p:pic>
      <p:sp>
        <p:nvSpPr>
          <p:cNvPr id="10" name="TextBox 9"/>
          <p:cNvSpPr txBox="1"/>
          <p:nvPr/>
        </p:nvSpPr>
        <p:spPr>
          <a:xfrm>
            <a:off x="620424" y="2782335"/>
            <a:ext cx="8035637" cy="307777"/>
          </a:xfrm>
          <a:prstGeom prst="rect">
            <a:avLst/>
          </a:prstGeom>
          <a:noFill/>
        </p:spPr>
        <p:txBody>
          <a:bodyPr wrap="square" rtlCol="0">
            <a:spAutoFit/>
          </a:bodyPr>
          <a:lstStyle/>
          <a:p>
            <a:pPr algn="r"/>
            <a:r>
              <a:rPr lang="ar-IQ" dirty="0"/>
              <a:t>جهد الدائرة المفتوحة الذي يطوره الثرموكبل هو</a:t>
            </a:r>
            <a:endParaRPr lang="en-US" dirty="0"/>
          </a:p>
        </p:txBody>
      </p:sp>
      <p:pic>
        <p:nvPicPr>
          <p:cNvPr id="11" name="Picture 10"/>
          <p:cNvPicPr>
            <a:picLocks noChangeAspect="1"/>
          </p:cNvPicPr>
          <p:nvPr/>
        </p:nvPicPr>
        <p:blipFill>
          <a:blip r:embed="rId7"/>
          <a:stretch>
            <a:fillRect/>
          </a:stretch>
        </p:blipFill>
        <p:spPr>
          <a:xfrm>
            <a:off x="411892" y="3178228"/>
            <a:ext cx="7520701" cy="1668400"/>
          </a:xfrm>
          <a:prstGeom prst="rect">
            <a:avLst/>
          </a:prstGeom>
        </p:spPr>
      </p:pic>
    </p:spTree>
    <p:extLst>
      <p:ext uri="{BB962C8B-B14F-4D97-AF65-F5344CB8AC3E}">
        <p14:creationId xmlns:p14="http://schemas.microsoft.com/office/powerpoint/2010/main" val="360693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4568" y="98367"/>
            <a:ext cx="7288501" cy="3686001"/>
          </a:xfrm>
          <a:prstGeom prst="rect">
            <a:avLst/>
          </a:prstGeom>
        </p:spPr>
      </p:pic>
      <p:sp>
        <p:nvSpPr>
          <p:cNvPr id="3" name="TextBox 2"/>
          <p:cNvSpPr txBox="1"/>
          <p:nvPr/>
        </p:nvSpPr>
        <p:spPr>
          <a:xfrm>
            <a:off x="2241414" y="3630479"/>
            <a:ext cx="5711821" cy="307777"/>
          </a:xfrm>
          <a:prstGeom prst="rect">
            <a:avLst/>
          </a:prstGeom>
          <a:noFill/>
        </p:spPr>
        <p:txBody>
          <a:bodyPr wrap="none" rtlCol="0">
            <a:spAutoFit/>
          </a:bodyPr>
          <a:lstStyle/>
          <a:p>
            <a:pPr algn="r"/>
            <a:r>
              <a:rPr lang="ar-IQ" dirty="0"/>
              <a:t>تبلغ الطاقة الإجمالية للإشعاع الشمسي حوالي عشرين تريليون مرة استهلاك الطاقة في العالم بأكمله</a:t>
            </a:r>
            <a:endParaRPr lang="en-US" dirty="0"/>
          </a:p>
        </p:txBody>
      </p:sp>
      <p:pic>
        <p:nvPicPr>
          <p:cNvPr id="4" name="Picture 3"/>
          <p:cNvPicPr>
            <a:picLocks noChangeAspect="1"/>
          </p:cNvPicPr>
          <p:nvPr/>
        </p:nvPicPr>
        <p:blipFill>
          <a:blip r:embed="rId3"/>
          <a:stretch>
            <a:fillRect/>
          </a:stretch>
        </p:blipFill>
        <p:spPr>
          <a:xfrm>
            <a:off x="1235214" y="3705456"/>
            <a:ext cx="1006200" cy="232800"/>
          </a:xfrm>
          <a:prstGeom prst="rect">
            <a:avLst/>
          </a:prstGeom>
        </p:spPr>
      </p:pic>
      <p:sp>
        <p:nvSpPr>
          <p:cNvPr id="5" name="TextBox 4"/>
          <p:cNvSpPr txBox="1"/>
          <p:nvPr/>
        </p:nvSpPr>
        <p:spPr>
          <a:xfrm>
            <a:off x="5347855" y="4080164"/>
            <a:ext cx="2403222" cy="307777"/>
          </a:xfrm>
          <a:prstGeom prst="rect">
            <a:avLst/>
          </a:prstGeom>
          <a:noFill/>
        </p:spPr>
        <p:txBody>
          <a:bodyPr wrap="none" rtlCol="0">
            <a:spAutoFit/>
          </a:bodyPr>
          <a:lstStyle/>
          <a:p>
            <a:r>
              <a:rPr lang="ar-IQ" dirty="0"/>
              <a:t>هل يمكن توقع استخدام الطاقة الشمسية؟</a:t>
            </a:r>
            <a:endParaRPr lang="en-US" dirty="0"/>
          </a:p>
        </p:txBody>
      </p:sp>
    </p:spTree>
    <p:extLst>
      <p:ext uri="{BB962C8B-B14F-4D97-AF65-F5344CB8AC3E}">
        <p14:creationId xmlns:p14="http://schemas.microsoft.com/office/powerpoint/2010/main" val="226236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3836" y="387927"/>
            <a:ext cx="2618509" cy="307777"/>
          </a:xfrm>
          <a:prstGeom prst="rect">
            <a:avLst/>
          </a:prstGeom>
          <a:noFill/>
        </p:spPr>
        <p:txBody>
          <a:bodyPr wrap="square" rtlCol="0">
            <a:spAutoFit/>
          </a:bodyPr>
          <a:lstStyle/>
          <a:p>
            <a:r>
              <a:rPr lang="en-GB" b="1" dirty="0"/>
              <a:t>Basic Parameters of the Sun</a:t>
            </a:r>
            <a:endParaRPr lang="en-US" dirty="0"/>
          </a:p>
        </p:txBody>
      </p:sp>
      <p:sp>
        <p:nvSpPr>
          <p:cNvPr id="3" name="TextBox 2"/>
          <p:cNvSpPr txBox="1"/>
          <p:nvPr/>
        </p:nvSpPr>
        <p:spPr>
          <a:xfrm>
            <a:off x="3962399" y="387926"/>
            <a:ext cx="1690255" cy="307777"/>
          </a:xfrm>
          <a:prstGeom prst="rect">
            <a:avLst/>
          </a:prstGeom>
          <a:noFill/>
        </p:spPr>
        <p:txBody>
          <a:bodyPr wrap="square" rtlCol="0">
            <a:spAutoFit/>
          </a:bodyPr>
          <a:lstStyle/>
          <a:p>
            <a:pPr algn="r"/>
            <a:r>
              <a:rPr lang="ar-IQ" dirty="0"/>
              <a:t>المعلمات الأساسية للشمس</a:t>
            </a:r>
            <a:endParaRPr lang="en-US" dirty="0"/>
          </a:p>
        </p:txBody>
      </p:sp>
      <p:sp>
        <p:nvSpPr>
          <p:cNvPr id="4" name="TextBox 3"/>
          <p:cNvSpPr txBox="1"/>
          <p:nvPr/>
        </p:nvSpPr>
        <p:spPr>
          <a:xfrm>
            <a:off x="983673" y="962891"/>
            <a:ext cx="7884812" cy="307777"/>
          </a:xfrm>
          <a:prstGeom prst="rect">
            <a:avLst/>
          </a:prstGeom>
          <a:noFill/>
        </p:spPr>
        <p:txBody>
          <a:bodyPr wrap="square" rtlCol="0">
            <a:spAutoFit/>
          </a:bodyPr>
          <a:lstStyle/>
          <a:p>
            <a:pPr algn="r"/>
            <a:r>
              <a:rPr lang="ar-IQ" dirty="0"/>
              <a:t>لقرون، كانت الشمس موضوع دراسة مكثفة لعلماء الفلك. معالمها الأساسية وبنيتها الأساسية مفهومة جيدًا. إليكم ملخصًا موجزًا.</a:t>
            </a:r>
            <a:endParaRPr lang="en-US" dirty="0"/>
          </a:p>
        </p:txBody>
      </p:sp>
      <p:sp>
        <p:nvSpPr>
          <p:cNvPr id="5" name="TextBox 4"/>
          <p:cNvSpPr txBox="1"/>
          <p:nvPr/>
        </p:nvSpPr>
        <p:spPr>
          <a:xfrm>
            <a:off x="1087582" y="1641764"/>
            <a:ext cx="2189018" cy="307777"/>
          </a:xfrm>
          <a:prstGeom prst="rect">
            <a:avLst/>
          </a:prstGeom>
          <a:noFill/>
        </p:spPr>
        <p:txBody>
          <a:bodyPr wrap="square" rtlCol="0">
            <a:spAutoFit/>
          </a:bodyPr>
          <a:lstStyle/>
          <a:p>
            <a:r>
              <a:rPr lang="ar-IQ" b="1" dirty="0" smtClean="0">
                <a:solidFill>
                  <a:srgbClr val="FF0000"/>
                </a:solidFill>
              </a:rPr>
              <a:t>1</a:t>
            </a:r>
            <a:r>
              <a:rPr lang="en-US" b="1" dirty="0" smtClean="0">
                <a:solidFill>
                  <a:srgbClr val="FF0000"/>
                </a:solidFill>
              </a:rPr>
              <a:t>. Distance</a:t>
            </a:r>
            <a:r>
              <a:rPr lang="ar-IQ" b="1" dirty="0" smtClean="0">
                <a:solidFill>
                  <a:srgbClr val="FF0000"/>
                </a:solidFill>
              </a:rPr>
              <a:t>المسافه </a:t>
            </a:r>
            <a:r>
              <a:rPr lang="ar-IQ" b="1" dirty="0" smtClean="0"/>
              <a:t>          </a:t>
            </a:r>
            <a:endParaRPr lang="en-US" dirty="0"/>
          </a:p>
        </p:txBody>
      </p:sp>
      <p:sp>
        <p:nvSpPr>
          <p:cNvPr id="6" name="TextBox 5"/>
          <p:cNvSpPr txBox="1"/>
          <p:nvPr/>
        </p:nvSpPr>
        <p:spPr>
          <a:xfrm>
            <a:off x="983673" y="2059027"/>
            <a:ext cx="7128163" cy="523220"/>
          </a:xfrm>
          <a:prstGeom prst="rect">
            <a:avLst/>
          </a:prstGeom>
          <a:noFill/>
        </p:spPr>
        <p:txBody>
          <a:bodyPr wrap="square" rtlCol="0">
            <a:spAutoFit/>
          </a:bodyPr>
          <a:lstStyle/>
          <a:p>
            <a:pPr algn="r"/>
            <a:r>
              <a:rPr lang="ar-IQ" dirty="0"/>
              <a:t>قُيست المسافة بين الشمس والأرض باستخدام التثليث وأصداء الرادار. ولأن مدار الأرض حول الشمس بيضاوي الشكل، فإن المسافة ليست ثابتة.</a:t>
            </a:r>
            <a:endParaRPr lang="en-US" dirty="0"/>
          </a:p>
        </p:txBody>
      </p:sp>
      <p:sp>
        <p:nvSpPr>
          <p:cNvPr id="7" name="TextBox 6"/>
          <p:cNvSpPr txBox="1"/>
          <p:nvPr/>
        </p:nvSpPr>
        <p:spPr>
          <a:xfrm>
            <a:off x="2507673" y="2691733"/>
            <a:ext cx="5449459" cy="307777"/>
          </a:xfrm>
          <a:prstGeom prst="rect">
            <a:avLst/>
          </a:prstGeom>
          <a:noFill/>
        </p:spPr>
        <p:txBody>
          <a:bodyPr wrap="square" rtlCol="0">
            <a:spAutoFit/>
          </a:bodyPr>
          <a:lstStyle/>
          <a:p>
            <a:pPr algn="r"/>
            <a:r>
              <a:rPr lang="ar-IQ" dirty="0" smtClean="0"/>
              <a:t>في </a:t>
            </a:r>
            <a:r>
              <a:rPr lang="ar-IQ" dirty="0"/>
              <a:t>3 يناير، في </a:t>
            </a:r>
            <a:r>
              <a:rPr lang="ar-IQ" dirty="0" smtClean="0"/>
              <a:t>الحضيض الشمسي، </a:t>
            </a:r>
            <a:r>
              <a:rPr lang="ar-IQ" dirty="0"/>
              <a:t>تكون المسافة عند الحد الأدنى 1.471×10</a:t>
            </a:r>
            <a:r>
              <a:rPr lang="ar-IQ" baseline="30000" dirty="0"/>
              <a:t>11</a:t>
            </a:r>
            <a:r>
              <a:rPr lang="ar-IQ" dirty="0"/>
              <a:t> متر.</a:t>
            </a:r>
            <a:endParaRPr lang="en-US" dirty="0"/>
          </a:p>
        </p:txBody>
      </p:sp>
      <p:sp>
        <p:nvSpPr>
          <p:cNvPr id="8" name="TextBox 7"/>
          <p:cNvSpPr txBox="1"/>
          <p:nvPr/>
        </p:nvSpPr>
        <p:spPr>
          <a:xfrm>
            <a:off x="1791488" y="3108996"/>
            <a:ext cx="6269182" cy="307777"/>
          </a:xfrm>
          <a:prstGeom prst="rect">
            <a:avLst/>
          </a:prstGeom>
          <a:noFill/>
        </p:spPr>
        <p:txBody>
          <a:bodyPr wrap="square" rtlCol="0">
            <a:spAutoFit/>
          </a:bodyPr>
          <a:lstStyle/>
          <a:p>
            <a:pPr algn="r"/>
            <a:r>
              <a:rPr lang="ar-IQ" dirty="0" smtClean="0"/>
              <a:t>في </a:t>
            </a:r>
            <a:r>
              <a:rPr lang="ar-IQ" dirty="0"/>
              <a:t>3 يوليو، في الأوج، تكون المسافة في أقصاها 1.521 × 10</a:t>
            </a:r>
            <a:r>
              <a:rPr lang="ar-IQ" baseline="30000" dirty="0"/>
              <a:t>11</a:t>
            </a:r>
            <a:r>
              <a:rPr lang="ar-IQ" dirty="0"/>
              <a:t> متر.</a:t>
            </a:r>
            <a:endParaRPr lang="en-US" dirty="0"/>
          </a:p>
        </p:txBody>
      </p:sp>
      <p:sp>
        <p:nvSpPr>
          <p:cNvPr id="11" name="TextBox 10"/>
          <p:cNvSpPr txBox="1"/>
          <p:nvPr/>
        </p:nvSpPr>
        <p:spPr>
          <a:xfrm>
            <a:off x="2687782" y="3706091"/>
            <a:ext cx="5269350" cy="307777"/>
          </a:xfrm>
          <a:prstGeom prst="rect">
            <a:avLst/>
          </a:prstGeom>
          <a:noFill/>
        </p:spPr>
        <p:txBody>
          <a:bodyPr wrap="square" rtlCol="0">
            <a:spAutoFit/>
          </a:bodyPr>
          <a:lstStyle/>
          <a:p>
            <a:pPr algn="r"/>
            <a:r>
              <a:rPr lang="ar-IQ" dirty="0"/>
              <a:t>تُعامل المسافة المتوسطة،</a:t>
            </a:r>
            <a:endParaRPr lang="en-US" dirty="0"/>
          </a:p>
        </p:txBody>
      </p:sp>
      <p:pic>
        <p:nvPicPr>
          <p:cNvPr id="13" name="Picture 12"/>
          <p:cNvPicPr>
            <a:picLocks noChangeAspect="1"/>
          </p:cNvPicPr>
          <p:nvPr/>
        </p:nvPicPr>
        <p:blipFill>
          <a:blip r:embed="rId2"/>
          <a:stretch>
            <a:fillRect/>
          </a:stretch>
        </p:blipFill>
        <p:spPr>
          <a:xfrm>
            <a:off x="4374140" y="3650429"/>
            <a:ext cx="2085975" cy="419100"/>
          </a:xfrm>
          <a:prstGeom prst="rect">
            <a:avLst/>
          </a:prstGeom>
        </p:spPr>
      </p:pic>
      <p:sp>
        <p:nvSpPr>
          <p:cNvPr id="14" name="TextBox 13"/>
          <p:cNvSpPr txBox="1"/>
          <p:nvPr/>
        </p:nvSpPr>
        <p:spPr>
          <a:xfrm>
            <a:off x="1593272" y="3706090"/>
            <a:ext cx="2729345" cy="307777"/>
          </a:xfrm>
          <a:prstGeom prst="rect">
            <a:avLst/>
          </a:prstGeom>
          <a:noFill/>
        </p:spPr>
        <p:txBody>
          <a:bodyPr wrap="square" rtlCol="0">
            <a:spAutoFit/>
          </a:bodyPr>
          <a:lstStyle/>
          <a:p>
            <a:pPr algn="r"/>
            <a:r>
              <a:rPr lang="ar-IQ" dirty="0"/>
              <a:t>يتم التعامل معها كمعيار أساسي في علم الفلك.</a:t>
            </a:r>
            <a:endParaRPr lang="en-US" dirty="0"/>
          </a:p>
        </p:txBody>
      </p:sp>
      <p:sp>
        <p:nvSpPr>
          <p:cNvPr id="15" name="TextBox 14"/>
          <p:cNvSpPr txBox="1"/>
          <p:nvPr/>
        </p:nvSpPr>
        <p:spPr>
          <a:xfrm>
            <a:off x="1593272" y="4098811"/>
            <a:ext cx="6643255" cy="523220"/>
          </a:xfrm>
          <a:prstGeom prst="rect">
            <a:avLst/>
          </a:prstGeom>
          <a:noFill/>
        </p:spPr>
        <p:txBody>
          <a:bodyPr wrap="square" rtlCol="0">
            <a:spAutoFit/>
          </a:bodyPr>
          <a:lstStyle/>
          <a:p>
            <a:pPr algn="r"/>
            <a:r>
              <a:rPr lang="ar-IQ" dirty="0"/>
              <a:t>بالإضافة إلى المسافة بالأمتار، فإن متوسط ​​الوقت الذي يستغرقه الضوء في السفر بين الشمس والأرض، ووقت الضوء للوحدة الفلكية للمسافة     </a:t>
            </a:r>
            <a:r>
              <a:rPr lang="ar-IQ" dirty="0" smtClean="0"/>
              <a:t>       </a:t>
            </a:r>
            <a:r>
              <a:rPr lang="ar-IQ" dirty="0"/>
              <a:t>تم تحديده بدقة عالية. لجميع التطبيقات العملية في مجال الطاقة الشمسية، </a:t>
            </a:r>
            <a:endParaRPr lang="en-US" dirty="0"/>
          </a:p>
        </p:txBody>
      </p:sp>
      <p:pic>
        <p:nvPicPr>
          <p:cNvPr id="16" name="Picture 15"/>
          <p:cNvPicPr>
            <a:picLocks noChangeAspect="1"/>
          </p:cNvPicPr>
          <p:nvPr/>
        </p:nvPicPr>
        <p:blipFill>
          <a:blip r:embed="rId3"/>
          <a:stretch>
            <a:fillRect/>
          </a:stretch>
        </p:blipFill>
        <p:spPr>
          <a:xfrm>
            <a:off x="6088640" y="4349676"/>
            <a:ext cx="371475" cy="295275"/>
          </a:xfrm>
          <a:prstGeom prst="rect">
            <a:avLst/>
          </a:prstGeom>
        </p:spPr>
      </p:pic>
      <p:sp>
        <p:nvSpPr>
          <p:cNvPr id="17" name="TextBox 16"/>
          <p:cNvSpPr txBox="1"/>
          <p:nvPr/>
        </p:nvSpPr>
        <p:spPr>
          <a:xfrm>
            <a:off x="3796145" y="4612891"/>
            <a:ext cx="4440382" cy="307777"/>
          </a:xfrm>
          <a:prstGeom prst="rect">
            <a:avLst/>
          </a:prstGeom>
          <a:noFill/>
        </p:spPr>
        <p:txBody>
          <a:bodyPr wrap="square" rtlCol="0">
            <a:spAutoFit/>
          </a:bodyPr>
          <a:lstStyle/>
          <a:p>
            <a:pPr algn="r"/>
            <a:r>
              <a:rPr lang="ar-IQ" dirty="0"/>
              <a:t>القيمة التقريبية، الدقيقة بنسبة 0.2%، تستحق الحفظ:</a:t>
            </a:r>
            <a:endParaRPr lang="en-US" dirty="0"/>
          </a:p>
        </p:txBody>
      </p:sp>
      <p:pic>
        <p:nvPicPr>
          <p:cNvPr id="18" name="Picture 17"/>
          <p:cNvPicPr>
            <a:picLocks noChangeAspect="1"/>
          </p:cNvPicPr>
          <p:nvPr/>
        </p:nvPicPr>
        <p:blipFill>
          <a:blip r:embed="rId4"/>
          <a:stretch>
            <a:fillRect/>
          </a:stretch>
        </p:blipFill>
        <p:spPr>
          <a:xfrm>
            <a:off x="3838867" y="4635708"/>
            <a:ext cx="967500" cy="265133"/>
          </a:xfrm>
          <a:prstGeom prst="rect">
            <a:avLst/>
          </a:prstGeom>
        </p:spPr>
      </p:pic>
    </p:spTree>
    <p:extLst>
      <p:ext uri="{BB962C8B-B14F-4D97-AF65-F5344CB8AC3E}">
        <p14:creationId xmlns:p14="http://schemas.microsoft.com/office/powerpoint/2010/main" val="123325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417" y="505691"/>
            <a:ext cx="4253345" cy="307777"/>
          </a:xfrm>
          <a:prstGeom prst="rect">
            <a:avLst/>
          </a:prstGeom>
          <a:noFill/>
        </p:spPr>
        <p:txBody>
          <a:bodyPr wrap="square" rtlCol="0">
            <a:spAutoFit/>
          </a:bodyPr>
          <a:lstStyle/>
          <a:p>
            <a:r>
              <a:rPr lang="en-US" b="1" dirty="0" smtClean="0">
                <a:solidFill>
                  <a:srgbClr val="FF0000"/>
                </a:solidFill>
              </a:rPr>
              <a:t>2. Mass</a:t>
            </a:r>
            <a:r>
              <a:rPr lang="ar-IQ" b="1" dirty="0" smtClean="0">
                <a:solidFill>
                  <a:srgbClr val="FF0000"/>
                </a:solidFill>
              </a:rPr>
              <a:t>                   الكتله        </a:t>
            </a:r>
            <a:r>
              <a:rPr lang="ar-IQ" b="1" dirty="0" smtClean="0"/>
              <a:t>        </a:t>
            </a:r>
            <a:endParaRPr lang="en-US" dirty="0"/>
          </a:p>
        </p:txBody>
      </p:sp>
      <p:sp>
        <p:nvSpPr>
          <p:cNvPr id="3" name="TextBox 2"/>
          <p:cNvSpPr txBox="1"/>
          <p:nvPr/>
        </p:nvSpPr>
        <p:spPr>
          <a:xfrm>
            <a:off x="685800" y="1073727"/>
            <a:ext cx="7952509" cy="523220"/>
          </a:xfrm>
          <a:prstGeom prst="rect">
            <a:avLst/>
          </a:prstGeom>
          <a:noFill/>
        </p:spPr>
        <p:txBody>
          <a:bodyPr wrap="square" rtlCol="0">
            <a:spAutoFit/>
          </a:bodyPr>
          <a:lstStyle/>
          <a:p>
            <a:pPr algn="r"/>
            <a:r>
              <a:rPr lang="ar-IQ" dirty="0"/>
              <a:t>يتم قياس كتلة الشمس باستخدام قانون كيبلر والمعلمات المدارية للكواكب. مرة أخرى، بالنسبة لجميع التطبيقات العملية، فإن القيمة التقريبية، الدقيقة بنسبة 1%، تستحق </a:t>
            </a:r>
            <a:r>
              <a:rPr lang="ar-IQ" dirty="0" smtClean="0"/>
              <a:t>الحفظ:</a:t>
            </a:r>
            <a:endParaRPr lang="en-US" dirty="0"/>
          </a:p>
        </p:txBody>
      </p:sp>
      <p:sp>
        <p:nvSpPr>
          <p:cNvPr id="5" name="TextBox 4"/>
          <p:cNvSpPr txBox="1"/>
          <p:nvPr/>
        </p:nvSpPr>
        <p:spPr>
          <a:xfrm>
            <a:off x="817417" y="2117464"/>
            <a:ext cx="8004114" cy="523220"/>
          </a:xfrm>
          <a:prstGeom prst="rect">
            <a:avLst/>
          </a:prstGeom>
          <a:noFill/>
        </p:spPr>
        <p:txBody>
          <a:bodyPr wrap="none" rtlCol="0">
            <a:spAutoFit/>
          </a:bodyPr>
          <a:lstStyle/>
          <a:p>
            <a:r>
              <a:rPr lang="ar-IQ" dirty="0"/>
              <a:t>تبلغ كتلتها 333,000 ضعف كتلة الأرض. بسبب الإشعاع والرياح الشمسية، تفقد الشمس 10</a:t>
            </a:r>
            <a:r>
              <a:rPr lang="ar-IQ" baseline="30000" dirty="0"/>
              <a:t>17</a:t>
            </a:r>
            <a:r>
              <a:rPr lang="ar-IQ" dirty="0"/>
              <a:t> كجم من كتلتها سنويًا، وهي كمية ضئيلة. </a:t>
            </a:r>
            <a:endParaRPr lang="ar-IQ" dirty="0" smtClean="0"/>
          </a:p>
          <a:p>
            <a:r>
              <a:rPr lang="ar-IQ" dirty="0" smtClean="0"/>
              <a:t>عمليًا</a:t>
            </a:r>
            <a:r>
              <a:rPr lang="ar-IQ" dirty="0"/>
              <a:t>، كتلة الشمس ثابتة طوال عمرها</a:t>
            </a:r>
            <a:r>
              <a:rPr lang="ar-IQ" dirty="0" smtClean="0"/>
              <a:t>.                                                                                                                  </a:t>
            </a:r>
            <a:endParaRPr lang="en-US" dirty="0"/>
          </a:p>
        </p:txBody>
      </p:sp>
      <p:sp>
        <p:nvSpPr>
          <p:cNvPr id="6" name="TextBox 5"/>
          <p:cNvSpPr txBox="1"/>
          <p:nvPr/>
        </p:nvSpPr>
        <p:spPr>
          <a:xfrm>
            <a:off x="1129145" y="2830518"/>
            <a:ext cx="2654894" cy="307777"/>
          </a:xfrm>
          <a:prstGeom prst="rect">
            <a:avLst/>
          </a:prstGeom>
          <a:noFill/>
        </p:spPr>
        <p:txBody>
          <a:bodyPr wrap="none" rtlCol="0">
            <a:spAutoFit/>
          </a:bodyPr>
          <a:lstStyle/>
          <a:p>
            <a:r>
              <a:rPr lang="en-US" b="1" dirty="0" smtClean="0">
                <a:solidFill>
                  <a:srgbClr val="FF0000"/>
                </a:solidFill>
              </a:rPr>
              <a:t>3. Radius</a:t>
            </a:r>
            <a:r>
              <a:rPr lang="ar-IQ" b="1" dirty="0" smtClean="0">
                <a:solidFill>
                  <a:srgbClr val="FF0000"/>
                </a:solidFill>
              </a:rPr>
              <a:t>نصف القطر  </a:t>
            </a:r>
            <a:r>
              <a:rPr lang="ar-IQ" b="1" dirty="0" smtClean="0"/>
              <a:t>                  </a:t>
            </a:r>
            <a:endParaRPr lang="en-US" dirty="0"/>
          </a:p>
        </p:txBody>
      </p:sp>
      <p:sp>
        <p:nvSpPr>
          <p:cNvPr id="7" name="TextBox 6"/>
          <p:cNvSpPr txBox="1"/>
          <p:nvPr/>
        </p:nvSpPr>
        <p:spPr>
          <a:xfrm flipH="1">
            <a:off x="817417" y="3287606"/>
            <a:ext cx="7446819" cy="954107"/>
          </a:xfrm>
          <a:prstGeom prst="rect">
            <a:avLst/>
          </a:prstGeom>
          <a:noFill/>
        </p:spPr>
        <p:txBody>
          <a:bodyPr wrap="square" rtlCol="0">
            <a:spAutoFit/>
          </a:bodyPr>
          <a:lstStyle/>
          <a:p>
            <a:pPr algn="r"/>
            <a:r>
              <a:rPr lang="ar-IQ" dirty="0"/>
              <a:t>يُقاس نصف قطر الشمس بالقطر الزاوي للقرص المرئي. ولأن المسافة بين الشمس والأرض غير ثابتة، فإن القطر الزاوي للشمس غير ثابت</a:t>
            </a:r>
            <a:r>
              <a:rPr lang="ar-IQ" dirty="0" smtClean="0"/>
              <a:t>.</a:t>
            </a:r>
            <a:endParaRPr lang="en-US" dirty="0" smtClean="0"/>
          </a:p>
          <a:p>
            <a:pPr algn="r"/>
            <a:r>
              <a:rPr lang="ar-IQ" dirty="0"/>
              <a:t>يتراوح بين 31.6 و32.7. القيمة المتوسطة هي 32، أو 0.533 درجة. باستخدام متوسط ​​</a:t>
            </a:r>
            <a:r>
              <a:rPr lang="ar-IQ" dirty="0" smtClean="0"/>
              <a:t>المسافة</a:t>
            </a:r>
            <a:endParaRPr lang="en-US" dirty="0" smtClean="0"/>
          </a:p>
          <a:p>
            <a:pPr algn="r"/>
            <a:r>
              <a:rPr lang="ar-IQ" dirty="0" smtClean="0"/>
              <a:t>نصف </a:t>
            </a:r>
            <a:r>
              <a:rPr lang="ar-IQ" dirty="0"/>
              <a:t>قطر الشمس هو إذن</a:t>
            </a:r>
            <a:r>
              <a:rPr lang="en-US" dirty="0" smtClean="0"/>
              <a:t>  </a:t>
            </a:r>
            <a:endParaRPr lang="en-US" dirty="0"/>
          </a:p>
        </p:txBody>
      </p:sp>
      <p:pic>
        <p:nvPicPr>
          <p:cNvPr id="8" name="Picture 7"/>
          <p:cNvPicPr>
            <a:picLocks noChangeAspect="1"/>
          </p:cNvPicPr>
          <p:nvPr/>
        </p:nvPicPr>
        <p:blipFill>
          <a:blip r:embed="rId2"/>
          <a:stretch>
            <a:fillRect/>
          </a:stretch>
        </p:blipFill>
        <p:spPr>
          <a:xfrm>
            <a:off x="2318042" y="3766560"/>
            <a:ext cx="361950" cy="266700"/>
          </a:xfrm>
          <a:prstGeom prst="rect">
            <a:avLst/>
          </a:prstGeom>
        </p:spPr>
      </p:pic>
      <p:pic>
        <p:nvPicPr>
          <p:cNvPr id="10" name="Picture 9"/>
          <p:cNvPicPr>
            <a:picLocks noChangeAspect="1"/>
          </p:cNvPicPr>
          <p:nvPr/>
        </p:nvPicPr>
        <p:blipFill>
          <a:blip r:embed="rId3"/>
          <a:stretch>
            <a:fillRect/>
          </a:stretch>
        </p:blipFill>
        <p:spPr>
          <a:xfrm>
            <a:off x="1309254" y="4220064"/>
            <a:ext cx="6705600" cy="752475"/>
          </a:xfrm>
          <a:prstGeom prst="rect">
            <a:avLst/>
          </a:prstGeom>
        </p:spPr>
      </p:pic>
      <p:pic>
        <p:nvPicPr>
          <p:cNvPr id="11" name="Picture 10"/>
          <p:cNvPicPr>
            <a:picLocks noChangeAspect="1"/>
          </p:cNvPicPr>
          <p:nvPr/>
        </p:nvPicPr>
        <p:blipFill>
          <a:blip r:embed="rId4"/>
          <a:stretch>
            <a:fillRect/>
          </a:stretch>
        </p:blipFill>
        <p:spPr>
          <a:xfrm>
            <a:off x="1709305" y="1542501"/>
            <a:ext cx="5448300" cy="533400"/>
          </a:xfrm>
          <a:prstGeom prst="rect">
            <a:avLst/>
          </a:prstGeom>
        </p:spPr>
      </p:pic>
    </p:spTree>
    <p:extLst>
      <p:ext uri="{BB962C8B-B14F-4D97-AF65-F5344CB8AC3E}">
        <p14:creationId xmlns:p14="http://schemas.microsoft.com/office/powerpoint/2010/main" val="115302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3509" y="491836"/>
            <a:ext cx="2704587" cy="307777"/>
          </a:xfrm>
          <a:prstGeom prst="rect">
            <a:avLst/>
          </a:prstGeom>
          <a:noFill/>
        </p:spPr>
        <p:txBody>
          <a:bodyPr wrap="none" rtlCol="0">
            <a:spAutoFit/>
          </a:bodyPr>
          <a:lstStyle/>
          <a:p>
            <a:r>
              <a:rPr lang="en-US" b="1" dirty="0" smtClean="0">
                <a:solidFill>
                  <a:srgbClr val="FF0000"/>
                </a:solidFill>
              </a:rPr>
              <a:t>4. Emission Power </a:t>
            </a:r>
            <a:r>
              <a:rPr lang="ar-IQ" b="1" dirty="0">
                <a:solidFill>
                  <a:srgbClr val="FF0000"/>
                </a:solidFill>
              </a:rPr>
              <a:t>قوة </a:t>
            </a:r>
            <a:r>
              <a:rPr lang="ar-IQ" b="1" dirty="0" smtClean="0">
                <a:solidFill>
                  <a:srgbClr val="FF0000"/>
                </a:solidFill>
              </a:rPr>
              <a:t>الانبعاث</a:t>
            </a:r>
            <a:r>
              <a:rPr lang="en-US" b="1" dirty="0" smtClean="0">
                <a:solidFill>
                  <a:srgbClr val="FF0000"/>
                </a:solidFill>
              </a:rPr>
              <a:t> </a:t>
            </a:r>
            <a:r>
              <a:rPr lang="en-US" dirty="0" smtClean="0"/>
              <a:t>   </a:t>
            </a:r>
            <a:endParaRPr lang="en-US" dirty="0"/>
          </a:p>
        </p:txBody>
      </p:sp>
      <p:sp>
        <p:nvSpPr>
          <p:cNvPr id="3" name="TextBox 2"/>
          <p:cNvSpPr txBox="1"/>
          <p:nvPr/>
        </p:nvSpPr>
        <p:spPr>
          <a:xfrm>
            <a:off x="3418096" y="799613"/>
            <a:ext cx="5150769" cy="307777"/>
          </a:xfrm>
          <a:prstGeom prst="rect">
            <a:avLst/>
          </a:prstGeom>
          <a:noFill/>
        </p:spPr>
        <p:txBody>
          <a:bodyPr wrap="none" rtlCol="0">
            <a:spAutoFit/>
          </a:bodyPr>
          <a:lstStyle/>
          <a:p>
            <a:r>
              <a:rPr lang="ar-IQ" dirty="0"/>
              <a:t>يمكن حساب قوة انبعاث سطح الشمس، بالواط لكل متر مربع، من المعادلتين 3.3 و3.6:</a:t>
            </a:r>
            <a:endParaRPr lang="en-US" dirty="0"/>
          </a:p>
        </p:txBody>
      </p:sp>
      <p:pic>
        <p:nvPicPr>
          <p:cNvPr id="4" name="Picture 3"/>
          <p:cNvPicPr>
            <a:picLocks noChangeAspect="1"/>
          </p:cNvPicPr>
          <p:nvPr/>
        </p:nvPicPr>
        <p:blipFill>
          <a:blip r:embed="rId2"/>
          <a:stretch>
            <a:fillRect/>
          </a:stretch>
        </p:blipFill>
        <p:spPr>
          <a:xfrm>
            <a:off x="1579096" y="1415167"/>
            <a:ext cx="5514751" cy="575533"/>
          </a:xfrm>
          <a:prstGeom prst="rect">
            <a:avLst/>
          </a:prstGeom>
        </p:spPr>
      </p:pic>
      <p:sp>
        <p:nvSpPr>
          <p:cNvPr id="5" name="TextBox 4"/>
          <p:cNvSpPr txBox="1"/>
          <p:nvPr/>
        </p:nvSpPr>
        <p:spPr>
          <a:xfrm>
            <a:off x="713509" y="2298477"/>
            <a:ext cx="3983182" cy="307777"/>
          </a:xfrm>
          <a:prstGeom prst="rect">
            <a:avLst/>
          </a:prstGeom>
          <a:noFill/>
        </p:spPr>
        <p:txBody>
          <a:bodyPr wrap="square" rtlCol="0">
            <a:spAutoFit/>
          </a:bodyPr>
          <a:lstStyle/>
          <a:p>
            <a:r>
              <a:rPr lang="en-US" b="1" dirty="0" smtClean="0">
                <a:solidFill>
                  <a:srgbClr val="FF0000"/>
                </a:solidFill>
              </a:rPr>
              <a:t>5. Surface Temperature      </a:t>
            </a:r>
            <a:r>
              <a:rPr lang="ar-IQ" b="1" dirty="0">
                <a:solidFill>
                  <a:srgbClr val="FF0000"/>
                </a:solidFill>
              </a:rPr>
              <a:t>درجة حرارة السطح</a:t>
            </a:r>
            <a:endParaRPr lang="en-US" b="1" dirty="0">
              <a:solidFill>
                <a:srgbClr val="FF0000"/>
              </a:solidFill>
            </a:endParaRPr>
          </a:p>
        </p:txBody>
      </p:sp>
      <p:sp>
        <p:nvSpPr>
          <p:cNvPr id="6" name="TextBox 5"/>
          <p:cNvSpPr txBox="1"/>
          <p:nvPr/>
        </p:nvSpPr>
        <p:spPr>
          <a:xfrm>
            <a:off x="561109" y="2923309"/>
            <a:ext cx="7675418" cy="307777"/>
          </a:xfrm>
          <a:prstGeom prst="rect">
            <a:avLst/>
          </a:prstGeom>
          <a:noFill/>
        </p:spPr>
        <p:txBody>
          <a:bodyPr wrap="square" rtlCol="0">
            <a:spAutoFit/>
          </a:bodyPr>
          <a:lstStyle/>
          <a:p>
            <a:pPr algn="r"/>
            <a:r>
              <a:rPr lang="ar-IQ" dirty="0"/>
              <a:t>باعتبار الشمس جسمًا أسود، يمكن حساب درجة الحرارة من قانون ستيفان-بولتزمان. باستخدام المعادلات 3.7 و2.99 و2.101،</a:t>
            </a:r>
            <a:endParaRPr lang="en-US" dirty="0"/>
          </a:p>
        </p:txBody>
      </p:sp>
      <p:pic>
        <p:nvPicPr>
          <p:cNvPr id="7" name="Picture 6"/>
          <p:cNvPicPr>
            <a:picLocks noChangeAspect="1"/>
          </p:cNvPicPr>
          <p:nvPr/>
        </p:nvPicPr>
        <p:blipFill>
          <a:blip r:embed="rId3"/>
          <a:stretch>
            <a:fillRect/>
          </a:stretch>
        </p:blipFill>
        <p:spPr>
          <a:xfrm>
            <a:off x="1387403" y="3231086"/>
            <a:ext cx="5482501" cy="679000"/>
          </a:xfrm>
          <a:prstGeom prst="rect">
            <a:avLst/>
          </a:prstGeom>
        </p:spPr>
      </p:pic>
      <p:sp>
        <p:nvSpPr>
          <p:cNvPr id="8" name="TextBox 7"/>
          <p:cNvSpPr txBox="1"/>
          <p:nvPr/>
        </p:nvSpPr>
        <p:spPr>
          <a:xfrm>
            <a:off x="2065802" y="4009806"/>
            <a:ext cx="6223178" cy="307777"/>
          </a:xfrm>
          <a:prstGeom prst="rect">
            <a:avLst/>
          </a:prstGeom>
          <a:noFill/>
        </p:spPr>
        <p:txBody>
          <a:bodyPr wrap="none" rtlCol="0">
            <a:spAutoFit/>
          </a:bodyPr>
          <a:lstStyle/>
          <a:p>
            <a:pPr algn="r"/>
            <a:r>
              <a:rPr lang="ar-IQ" dirty="0"/>
              <a:t>وفي الأدبيات العلمية، تختلف درجة حرارة سطح الشمس من مصدر إلى آخر، من 5600 إلى 6000 كلفن.</a:t>
            </a:r>
            <a:endParaRPr lang="en-US" dirty="0"/>
          </a:p>
        </p:txBody>
      </p:sp>
      <p:sp>
        <p:nvSpPr>
          <p:cNvPr id="9" name="TextBox 8"/>
          <p:cNvSpPr txBox="1"/>
          <p:nvPr/>
        </p:nvSpPr>
        <p:spPr>
          <a:xfrm>
            <a:off x="632863" y="4381029"/>
            <a:ext cx="7455887" cy="523220"/>
          </a:xfrm>
          <a:prstGeom prst="rect">
            <a:avLst/>
          </a:prstGeom>
          <a:noFill/>
        </p:spPr>
        <p:txBody>
          <a:bodyPr wrap="none" rtlCol="0">
            <a:spAutoFit/>
          </a:bodyPr>
          <a:lstStyle/>
          <a:p>
            <a:pPr algn="r"/>
            <a:r>
              <a:rPr lang="ar-IQ" dirty="0"/>
              <a:t>الفرق ضئيل. سنستخدم في هذا الكتاب ٥٨٠٠ كلفن كدرجة حرارة سطح الشمس الاسمية. ليس من السهل تذكر ذلك فحسب، بل </a:t>
            </a:r>
            <a:r>
              <a:rPr lang="ar-IQ" dirty="0" smtClean="0"/>
              <a:t>إنه</a:t>
            </a:r>
            <a:endParaRPr lang="en-US" dirty="0" smtClean="0"/>
          </a:p>
          <a:p>
            <a:pPr algn="r"/>
            <a:r>
              <a:rPr lang="ar-IQ" dirty="0" smtClean="0"/>
              <a:t> </a:t>
            </a:r>
            <a:r>
              <a:rPr lang="ar-IQ" dirty="0"/>
              <a:t>يساوي تمامًا 0.5 إلكترون فولت، وهو مناسب لمعالجة الخلايا الشمسية.</a:t>
            </a:r>
            <a:endParaRPr lang="en-US" dirty="0"/>
          </a:p>
        </p:txBody>
      </p:sp>
    </p:spTree>
    <p:extLst>
      <p:ext uri="{BB962C8B-B14F-4D97-AF65-F5344CB8AC3E}">
        <p14:creationId xmlns:p14="http://schemas.microsoft.com/office/powerpoint/2010/main" val="194550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4174" y="822028"/>
            <a:ext cx="5940451" cy="3776534"/>
          </a:xfrm>
          <a:prstGeom prst="rect">
            <a:avLst/>
          </a:prstGeom>
        </p:spPr>
      </p:pic>
      <p:sp>
        <p:nvSpPr>
          <p:cNvPr id="4" name="TextBox 3"/>
          <p:cNvSpPr txBox="1"/>
          <p:nvPr/>
        </p:nvSpPr>
        <p:spPr>
          <a:xfrm>
            <a:off x="4177145" y="668139"/>
            <a:ext cx="3318164" cy="307777"/>
          </a:xfrm>
          <a:prstGeom prst="rect">
            <a:avLst/>
          </a:prstGeom>
          <a:noFill/>
        </p:spPr>
        <p:txBody>
          <a:bodyPr wrap="square" rtlCol="0">
            <a:spAutoFit/>
          </a:bodyPr>
          <a:lstStyle/>
          <a:p>
            <a:r>
              <a:rPr lang="ar-IQ" dirty="0"/>
              <a:t>التركيب الكيميائي للشمس</a:t>
            </a:r>
            <a:endParaRPr lang="en-US" dirty="0"/>
          </a:p>
        </p:txBody>
      </p:sp>
    </p:spTree>
    <p:extLst>
      <p:ext uri="{BB962C8B-B14F-4D97-AF65-F5344CB8AC3E}">
        <p14:creationId xmlns:p14="http://schemas.microsoft.com/office/powerpoint/2010/main" val="101225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734" y="381000"/>
            <a:ext cx="2408032" cy="307777"/>
          </a:xfrm>
          <a:prstGeom prst="rect">
            <a:avLst/>
          </a:prstGeom>
          <a:noFill/>
        </p:spPr>
        <p:txBody>
          <a:bodyPr wrap="none" rtlCol="0">
            <a:spAutoFit/>
          </a:bodyPr>
          <a:lstStyle/>
          <a:p>
            <a:pPr algn="r"/>
            <a:r>
              <a:rPr lang="en-US" b="1" dirty="0" smtClean="0">
                <a:solidFill>
                  <a:srgbClr val="FF0000"/>
                </a:solidFill>
              </a:rPr>
              <a:t>6. Composition</a:t>
            </a:r>
            <a:r>
              <a:rPr lang="ar-IQ" b="1" smtClean="0">
                <a:solidFill>
                  <a:srgbClr val="FF0000"/>
                </a:solidFill>
              </a:rPr>
              <a:t>   التركيب       </a:t>
            </a:r>
            <a:endParaRPr lang="en-US" dirty="0">
              <a:solidFill>
                <a:srgbClr val="FF0000"/>
              </a:solidFill>
            </a:endParaRPr>
          </a:p>
        </p:txBody>
      </p:sp>
      <p:sp>
        <p:nvSpPr>
          <p:cNvPr id="3" name="TextBox 2"/>
          <p:cNvSpPr txBox="1"/>
          <p:nvPr/>
        </p:nvSpPr>
        <p:spPr>
          <a:xfrm>
            <a:off x="125929" y="969115"/>
            <a:ext cx="8941871" cy="307777"/>
          </a:xfrm>
          <a:prstGeom prst="rect">
            <a:avLst/>
          </a:prstGeom>
          <a:noFill/>
        </p:spPr>
        <p:txBody>
          <a:bodyPr wrap="none" rtlCol="0">
            <a:spAutoFit/>
          </a:bodyPr>
          <a:lstStyle/>
          <a:p>
            <a:r>
              <a:rPr lang="ar-IQ" dirty="0"/>
              <a:t>لا يتطابق طيف الإشعاع الشمسي بشكل دقيق مع طيف إشعاع الجسم الأسود. يوفر التركيب الدقيق لطيف الشمس دليلاً على تركيبته </a:t>
            </a:r>
            <a:r>
              <a:rPr lang="ar-IQ" dirty="0" smtClean="0"/>
              <a:t>الكيميائية </a:t>
            </a:r>
            <a:r>
              <a:rPr lang="ar-IQ" dirty="0"/>
              <a:t>(الجدول 3.1</a:t>
            </a:r>
            <a:r>
              <a:rPr lang="ar-IQ" dirty="0" smtClean="0"/>
              <a:t>).</a:t>
            </a:r>
            <a:endParaRPr lang="en-US" dirty="0" smtClean="0"/>
          </a:p>
        </p:txBody>
      </p:sp>
      <p:sp>
        <p:nvSpPr>
          <p:cNvPr id="4" name="TextBox 3"/>
          <p:cNvSpPr txBox="1"/>
          <p:nvPr/>
        </p:nvSpPr>
        <p:spPr>
          <a:xfrm>
            <a:off x="1020041" y="1392382"/>
            <a:ext cx="8202887" cy="523220"/>
          </a:xfrm>
          <a:prstGeom prst="rect">
            <a:avLst/>
          </a:prstGeom>
          <a:noFill/>
        </p:spPr>
        <p:txBody>
          <a:bodyPr wrap="none" rtlCol="0">
            <a:spAutoFit/>
          </a:bodyPr>
          <a:lstStyle/>
          <a:p>
            <a:r>
              <a:rPr lang="ar-IQ" dirty="0"/>
              <a:t>في الواقع، العنصر الثاني الأكثر وفرة في الشمس، الهيليوم، والذي تم اكتشافه من طيف الإشعاع الشمسي، يأتي من الكلمة اليونانية هيليوس.</a:t>
            </a:r>
            <a:r>
              <a:rPr lang="en-US" dirty="0"/>
              <a:t>     </a:t>
            </a:r>
          </a:p>
          <a:p>
            <a:endParaRPr lang="en-US" dirty="0"/>
          </a:p>
        </p:txBody>
      </p:sp>
      <p:sp>
        <p:nvSpPr>
          <p:cNvPr id="5" name="TextBox 4"/>
          <p:cNvSpPr txBox="1"/>
          <p:nvPr/>
        </p:nvSpPr>
        <p:spPr>
          <a:xfrm>
            <a:off x="595745" y="2031092"/>
            <a:ext cx="5918608" cy="307777"/>
          </a:xfrm>
          <a:prstGeom prst="rect">
            <a:avLst/>
          </a:prstGeom>
          <a:noFill/>
        </p:spPr>
        <p:txBody>
          <a:bodyPr wrap="none" rtlCol="0">
            <a:spAutoFit/>
          </a:bodyPr>
          <a:lstStyle/>
          <a:p>
            <a:r>
              <a:rPr lang="en-US" b="1" dirty="0"/>
              <a:t>3.2 Kelvin–Helmholtz Time </a:t>
            </a:r>
            <a:r>
              <a:rPr lang="en-US" b="1" dirty="0" smtClean="0"/>
              <a:t>Scale                        </a:t>
            </a:r>
            <a:r>
              <a:rPr lang="ar-IQ" b="1" dirty="0"/>
              <a:t>مقياس كلفن-هيلمهولتز الزمني</a:t>
            </a:r>
            <a:endParaRPr lang="en-US" b="1" dirty="0"/>
          </a:p>
        </p:txBody>
      </p:sp>
      <p:sp>
        <p:nvSpPr>
          <p:cNvPr id="6" name="TextBox 5"/>
          <p:cNvSpPr txBox="1"/>
          <p:nvPr/>
        </p:nvSpPr>
        <p:spPr>
          <a:xfrm>
            <a:off x="885107" y="2454359"/>
            <a:ext cx="7771678" cy="1600438"/>
          </a:xfrm>
          <a:prstGeom prst="rect">
            <a:avLst/>
          </a:prstGeom>
          <a:noFill/>
        </p:spPr>
        <p:txBody>
          <a:bodyPr wrap="none" rtlCol="0">
            <a:spAutoFit/>
          </a:bodyPr>
          <a:lstStyle/>
          <a:p>
            <a:pPr algn="r"/>
            <a:r>
              <a:rPr lang="ar-IQ" dirty="0"/>
              <a:t>لقرون، كان أصل ضوء الشمس بحثًا أساسيًا في جميع الثقافات. وفي منتصف القرن التاسع عشر، نضج مجال الديناميكا الحرارية</a:t>
            </a:r>
            <a:r>
              <a:rPr lang="ar-IQ" dirty="0" smtClean="0"/>
              <a:t>.</a:t>
            </a:r>
            <a:endParaRPr lang="en-US" dirty="0" smtClean="0"/>
          </a:p>
          <a:p>
            <a:pPr algn="r"/>
            <a:r>
              <a:rPr lang="ar-IQ" dirty="0"/>
              <a:t>ينص القانون الأول للديناميكا الحرارية على أن الطاقة لا يمكن أن تُغير إلا شكلها، ولا تُستحدث ولا تُفنى. ويبدو أن الإشعاع الشمسي </a:t>
            </a:r>
            <a:endParaRPr lang="en-US" dirty="0" smtClean="0"/>
          </a:p>
          <a:p>
            <a:pPr algn="r"/>
            <a:r>
              <a:rPr lang="ar-IQ" dirty="0" smtClean="0"/>
              <a:t>الهائل </a:t>
            </a:r>
            <a:r>
              <a:rPr lang="ar-IQ" dirty="0"/>
              <a:t>يستنزف كميات هائلة من طاقة الشمس</a:t>
            </a:r>
            <a:r>
              <a:rPr lang="ar-IQ" dirty="0" smtClean="0"/>
              <a:t>.</a:t>
            </a:r>
            <a:endParaRPr lang="en-US" dirty="0" smtClean="0"/>
          </a:p>
          <a:p>
            <a:pPr algn="r"/>
            <a:r>
              <a:rPr lang="ar-IQ" dirty="0"/>
              <a:t>قام ويليام </a:t>
            </a:r>
            <a:r>
              <a:rPr lang="ar-IQ" dirty="0" smtClean="0"/>
              <a:t>تومسون، </a:t>
            </a:r>
            <a:r>
              <a:rPr lang="ar-IQ" dirty="0"/>
              <a:t>أحد مؤسسي الديناميكا الحرارية، بدراسة شاملة عن أصل طاقة الشمس استنادًا إلى المعرفة الفيزيائية في ذلك </a:t>
            </a:r>
            <a:r>
              <a:rPr lang="ar-IQ" dirty="0" smtClean="0"/>
              <a:t>الوقت.</a:t>
            </a:r>
            <a:endParaRPr lang="en-US" dirty="0" smtClean="0"/>
          </a:p>
          <a:p>
            <a:pPr algn="r"/>
            <a:r>
              <a:rPr lang="ar-IQ" dirty="0"/>
              <a:t>وقد زعم أن الطاقة الكيميائية لا يمكن أن تكون هي الحل، لأنه حتى لو كانت الشمس مكونة من الفحم وتحترق بالكامل، فإنها لا تستطيع </a:t>
            </a:r>
            <a:endParaRPr lang="en-US" dirty="0" smtClean="0"/>
          </a:p>
          <a:p>
            <a:pPr algn="r"/>
            <a:r>
              <a:rPr lang="ar-IQ" dirty="0" smtClean="0"/>
              <a:t>توفير </a:t>
            </a:r>
            <a:r>
              <a:rPr lang="ar-IQ" dirty="0"/>
              <a:t>سوى بضعة آلاف من السنين من ضوء الشمس. كان التفسير الوحيد المبني على معرفة ذلك الوقت هو انكماش جاذبية الشمس، </a:t>
            </a:r>
            <a:endParaRPr lang="en-US" dirty="0" smtClean="0"/>
          </a:p>
          <a:p>
            <a:pPr algn="r"/>
            <a:r>
              <a:rPr lang="ar-IQ" dirty="0" smtClean="0"/>
              <a:t>والذي </a:t>
            </a:r>
            <a:r>
              <a:rPr lang="ar-IQ" dirty="0"/>
              <a:t>اقترحه أيضًا بشكل مستقل الفيزيائي الألماني هيرمان فون هيلمهولتز؛</a:t>
            </a:r>
            <a:endParaRPr lang="en-US" dirty="0"/>
          </a:p>
        </p:txBody>
      </p:sp>
    </p:spTree>
    <p:extLst>
      <p:ext uri="{BB962C8B-B14F-4D97-AF65-F5344CB8AC3E}">
        <p14:creationId xmlns:p14="http://schemas.microsoft.com/office/powerpoint/2010/main" val="46029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588" y="-59753"/>
            <a:ext cx="7411051" cy="3207467"/>
          </a:xfrm>
          <a:prstGeom prst="rect">
            <a:avLst/>
          </a:prstGeom>
        </p:spPr>
      </p:pic>
      <p:sp>
        <p:nvSpPr>
          <p:cNvPr id="3" name="TextBox 2"/>
          <p:cNvSpPr txBox="1"/>
          <p:nvPr/>
        </p:nvSpPr>
        <p:spPr>
          <a:xfrm>
            <a:off x="1212273" y="2923267"/>
            <a:ext cx="7460673" cy="307777"/>
          </a:xfrm>
          <a:prstGeom prst="rect">
            <a:avLst/>
          </a:prstGeom>
          <a:noFill/>
        </p:spPr>
        <p:txBody>
          <a:bodyPr wrap="square" rtlCol="0">
            <a:spAutoFit/>
          </a:bodyPr>
          <a:lstStyle/>
          <a:p>
            <a:pPr algn="r"/>
            <a:r>
              <a:rPr lang="ar-IQ" dirty="0"/>
              <a:t>عندما يقترب نيزكان </a:t>
            </a:r>
            <a:r>
              <a:rPr lang="ar-IQ" dirty="0" smtClean="0"/>
              <a:t>بكتلتين</a:t>
            </a:r>
            <a:endParaRPr lang="en-US" dirty="0"/>
          </a:p>
        </p:txBody>
      </p:sp>
      <p:sp>
        <p:nvSpPr>
          <p:cNvPr id="5" name="TextBox 4"/>
          <p:cNvSpPr txBox="1"/>
          <p:nvPr/>
        </p:nvSpPr>
        <p:spPr>
          <a:xfrm>
            <a:off x="6191851" y="2923266"/>
            <a:ext cx="780983" cy="307777"/>
          </a:xfrm>
          <a:prstGeom prst="rect">
            <a:avLst/>
          </a:prstGeom>
          <a:noFill/>
        </p:spPr>
        <p:txBody>
          <a:bodyPr wrap="none" rtlCol="0">
            <a:spAutoFit/>
          </a:bodyPr>
          <a:lstStyle/>
          <a:p>
            <a:r>
              <a:rPr lang="en-US" dirty="0" smtClean="0"/>
              <a:t>M1, m2</a:t>
            </a:r>
            <a:endParaRPr lang="en-US" dirty="0"/>
          </a:p>
        </p:txBody>
      </p:sp>
      <p:sp>
        <p:nvSpPr>
          <p:cNvPr id="6" name="TextBox 5"/>
          <p:cNvSpPr txBox="1"/>
          <p:nvPr/>
        </p:nvSpPr>
        <p:spPr>
          <a:xfrm>
            <a:off x="4691939" y="2924711"/>
            <a:ext cx="1551709" cy="307777"/>
          </a:xfrm>
          <a:prstGeom prst="rect">
            <a:avLst/>
          </a:prstGeom>
          <a:noFill/>
        </p:spPr>
        <p:txBody>
          <a:bodyPr wrap="square" rtlCol="0">
            <a:spAutoFit/>
          </a:bodyPr>
          <a:lstStyle/>
          <a:p>
            <a:pPr algn="r"/>
            <a:r>
              <a:rPr lang="ar-IQ" dirty="0"/>
              <a:t>من الانهايه الى المسافه</a:t>
            </a:r>
            <a:endParaRPr lang="en-US" dirty="0"/>
          </a:p>
        </p:txBody>
      </p:sp>
      <p:sp>
        <p:nvSpPr>
          <p:cNvPr id="7" name="TextBox 6"/>
          <p:cNvSpPr txBox="1"/>
          <p:nvPr/>
        </p:nvSpPr>
        <p:spPr>
          <a:xfrm>
            <a:off x="4552667" y="2923266"/>
            <a:ext cx="193964" cy="307777"/>
          </a:xfrm>
          <a:prstGeom prst="rect">
            <a:avLst/>
          </a:prstGeom>
          <a:noFill/>
        </p:spPr>
        <p:txBody>
          <a:bodyPr wrap="square" rtlCol="0">
            <a:spAutoFit/>
          </a:bodyPr>
          <a:lstStyle/>
          <a:p>
            <a:r>
              <a:rPr lang="en-US" dirty="0" smtClean="0"/>
              <a:t>r</a:t>
            </a:r>
            <a:endParaRPr lang="en-US" dirty="0"/>
          </a:p>
        </p:txBody>
      </p:sp>
      <p:pic>
        <p:nvPicPr>
          <p:cNvPr id="8" name="Picture 7"/>
          <p:cNvPicPr>
            <a:picLocks noChangeAspect="1"/>
          </p:cNvPicPr>
          <p:nvPr/>
        </p:nvPicPr>
        <p:blipFill>
          <a:blip r:embed="rId3"/>
          <a:stretch>
            <a:fillRect/>
          </a:stretch>
        </p:blipFill>
        <p:spPr>
          <a:xfrm>
            <a:off x="2693226" y="2946312"/>
            <a:ext cx="1859441" cy="377985"/>
          </a:xfrm>
          <a:prstGeom prst="rect">
            <a:avLst/>
          </a:prstGeom>
        </p:spPr>
      </p:pic>
      <p:pic>
        <p:nvPicPr>
          <p:cNvPr id="10" name="Picture 9"/>
          <p:cNvPicPr>
            <a:picLocks noChangeAspect="1"/>
          </p:cNvPicPr>
          <p:nvPr/>
        </p:nvPicPr>
        <p:blipFill>
          <a:blip r:embed="rId4"/>
          <a:stretch>
            <a:fillRect/>
          </a:stretch>
        </p:blipFill>
        <p:spPr>
          <a:xfrm>
            <a:off x="661938" y="3367671"/>
            <a:ext cx="8060315" cy="1806186"/>
          </a:xfrm>
          <a:prstGeom prst="rect">
            <a:avLst/>
          </a:prstGeom>
        </p:spPr>
      </p:pic>
    </p:spTree>
    <p:extLst>
      <p:ext uri="{BB962C8B-B14F-4D97-AF65-F5344CB8AC3E}">
        <p14:creationId xmlns:p14="http://schemas.microsoft.com/office/powerpoint/2010/main" val="352171120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7943</TotalTime>
  <Words>1606</Words>
  <Application>Microsoft Office PowerPoint</Application>
  <PresentationFormat>On-screen Show (16:9)</PresentationFormat>
  <Paragraphs>125</Paragraphs>
  <Slides>20</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Renewable Energy اساسيات الطاقة المتجددة</dc:title>
  <dc:creator>reshak</dc:creator>
  <cp:lastModifiedBy>reshak</cp:lastModifiedBy>
  <cp:revision>76</cp:revision>
  <dcterms:modified xsi:type="dcterms:W3CDTF">2025-12-22T04:36:47Z</dcterms:modified>
</cp:coreProperties>
</file>